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30"/>
  </p:notesMasterIdLst>
  <p:handoutMasterIdLst>
    <p:handoutMasterId r:id="rId31"/>
  </p:handoutMasterIdLst>
  <p:sldIdLst>
    <p:sldId id="394" r:id="rId2"/>
    <p:sldId id="401" r:id="rId3"/>
    <p:sldId id="379" r:id="rId4"/>
    <p:sldId id="386" r:id="rId5"/>
    <p:sldId id="299" r:id="rId6"/>
    <p:sldId id="412" r:id="rId7"/>
    <p:sldId id="409" r:id="rId8"/>
    <p:sldId id="402" r:id="rId9"/>
    <p:sldId id="381" r:id="rId10"/>
    <p:sldId id="272" r:id="rId11"/>
    <p:sldId id="380" r:id="rId12"/>
    <p:sldId id="344" r:id="rId13"/>
    <p:sldId id="383" r:id="rId14"/>
    <p:sldId id="413" r:id="rId15"/>
    <p:sldId id="384" r:id="rId16"/>
    <p:sldId id="351" r:id="rId17"/>
    <p:sldId id="385" r:id="rId18"/>
    <p:sldId id="311" r:id="rId19"/>
    <p:sldId id="388" r:id="rId20"/>
    <p:sldId id="387" r:id="rId21"/>
    <p:sldId id="404" r:id="rId22"/>
    <p:sldId id="405" r:id="rId23"/>
    <p:sldId id="406" r:id="rId24"/>
    <p:sldId id="411" r:id="rId25"/>
    <p:sldId id="410" r:id="rId26"/>
    <p:sldId id="390" r:id="rId27"/>
    <p:sldId id="407" r:id="rId28"/>
    <p:sldId id="414" r:id="rId29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660066"/>
    <a:srgbClr val="FF6600"/>
    <a:srgbClr val="FFFFFF"/>
    <a:srgbClr val="FFCC00"/>
    <a:srgbClr val="FF9933"/>
    <a:srgbClr val="FF3300"/>
    <a:srgbClr val="00CC99"/>
    <a:srgbClr val="FFCC66"/>
    <a:srgbClr val="E6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67" autoAdjust="0"/>
  </p:normalViewPr>
  <p:slideViewPr>
    <p:cSldViewPr>
      <p:cViewPr varScale="1">
        <p:scale>
          <a:sx n="80" d="100"/>
          <a:sy n="80" d="100"/>
        </p:scale>
        <p:origin x="-15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FDD0BA-1D83-4BF0-BE83-17093C1AC6F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</dgm:pt>
    <dgm:pt modelId="{7ADAC3F0-73F7-42D1-BDA5-08C5EA9F6364}">
      <dgm:prSet custT="1"/>
      <dgm:spPr>
        <a:solidFill>
          <a:srgbClr val="99FFCC">
            <a:lumMod val="20000"/>
            <a:lumOff val="8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660066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rPr>
            <a:t>Музыка</a:t>
          </a:r>
          <a:endParaRPr lang="ru-RU" sz="3200" b="0" dirty="0" smtClean="0">
            <a:solidFill>
              <a:srgbClr val="660066"/>
            </a:solidFill>
            <a:effectLst/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A74E7EBF-EC9E-4689-B287-E0E11FDBE672}" type="parTrans" cxnId="{869DE92A-CACA-4B9D-8B12-55AEC6E03D3E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75B65778-C33D-47D8-8523-61118977352F}" type="sibTrans" cxnId="{869DE92A-CACA-4B9D-8B12-55AEC6E03D3E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6D755527-D84B-4B51-A409-8647817EB21D}">
      <dgm:prSet custT="1"/>
      <dgm:spPr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Ритм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887FD982-823A-4555-8C73-330C42172BC3}" type="parTrans" cxnId="{1796D59D-94BE-4799-9430-1C7EA790B26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905CA431-DCD9-4E79-8CF6-18221A1603F1}" type="sibTrans" cxnId="{1796D59D-94BE-4799-9430-1C7EA790B26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60ED7ACF-7A56-42A6-98D1-AD737EF7B657}">
      <dgm:prSet custT="1"/>
      <dgm:spPr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Динамика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8294DE84-5A76-4DF5-9F0C-A4209DAE5233}" type="parTrans" cxnId="{03BE4568-AF94-4E2B-AB09-7151196105C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AE1C333F-95AF-42AD-92EA-FC1B5857669D}" type="sibTrans" cxnId="{03BE4568-AF94-4E2B-AB09-7151196105C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30AC0AED-08DB-43DE-A86D-1D98C0FCFE2F}">
      <dgm:prSet custT="1"/>
      <dgm:spPr>
        <a:solidFill>
          <a:srgbClr val="FF66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Мелодия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E81339BF-17D6-4B1B-91E3-F7E1707B2F3D}" type="parTrans" cxnId="{A7F9FBAF-9A42-4721-AB85-AEC1F53C4102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63C6AE5B-0609-41DA-9195-0D2AB3E9156C}" type="sibTrans" cxnId="{A7F9FBAF-9A42-4721-AB85-AEC1F53C4102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F5578FE8-0EC5-4EC9-A278-7665BE3E164B}">
      <dgm:prSet custT="1"/>
      <dgm:spPr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Гармония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  <dgm:extLst/>
    </dgm:pt>
    <dgm:pt modelId="{E3CB7FF7-6CED-4F75-AF77-696871CFD385}" type="parTrans" cxnId="{FF889200-2FFB-4B86-8253-B9FFD3CD3AB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CB2D30A8-FA86-4856-9C5E-C41087507B24}" type="sibTrans" cxnId="{FF889200-2FFB-4B86-8253-B9FFD3CD3AB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A11385CD-9495-436C-A659-C6AA4FC39D86}">
      <dgm:prSet custT="1"/>
      <dgm:spPr>
        <a:solidFill>
          <a:srgbClr val="008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Полифония</a:t>
          </a:r>
        </a:p>
      </dgm:t>
    </dgm:pt>
    <dgm:pt modelId="{66F4BDA5-AF43-4B1C-ADE1-4679872F291E}" type="parTrans" cxnId="{DAFD62BA-67AA-48BA-88C2-099E7A792265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6093B20F-88C2-4D8D-8227-8F941624B03D}" type="sibTrans" cxnId="{DAFD62BA-67AA-48BA-88C2-099E7A792265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E1ABD4DF-9762-4B1D-934A-326FF7A4DB7D}">
      <dgm:prSet custT="1"/>
      <dgm:spPr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Фактура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BEC4DC76-532F-4D4A-A6DE-A29ECDB1E0E2}" type="parTrans" cxnId="{606251EE-D462-4956-B373-EA9683A940A3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1A0A5B93-2F73-4F08-9BED-A9DE9AE001BA}" type="sibTrans" cxnId="{606251EE-D462-4956-B373-EA9683A940A3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84E76545-A4B4-471E-B0F6-C70ED91F6170}">
      <dgm:prSet custT="1"/>
      <dgm:spPr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Тембр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BFB9C074-7601-4028-BD76-65CED11D8B4D}" type="parTrans" cxnId="{BC98CA96-B56F-44CE-836A-BDBCDC3C42F6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E66E4CED-D004-4926-8552-AC38C087B8EE}" type="sibTrans" cxnId="{BC98CA96-B56F-44CE-836A-BDBCDC3C42F6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FC85A608-7111-4225-B217-8F8515CF9972}" type="pres">
      <dgm:prSet presAssocID="{9CFDD0BA-1D83-4BF0-BE83-17093C1AC6F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99DAD7-F5F0-46FF-BE38-825345F44726}" type="pres">
      <dgm:prSet presAssocID="{7ADAC3F0-73F7-42D1-BDA5-08C5EA9F6364}" presName="centerShape" presStyleLbl="node0" presStyleIdx="0" presStyleCnt="1" custScaleX="149228"/>
      <dgm:spPr>
        <a:xfrm>
          <a:off x="1941034" y="1546875"/>
          <a:ext cx="1265121" cy="1020275"/>
        </a:xfrm>
      </dgm:spPr>
      <dgm:t>
        <a:bodyPr/>
        <a:lstStyle/>
        <a:p>
          <a:endParaRPr lang="ru-RU"/>
        </a:p>
      </dgm:t>
    </dgm:pt>
    <dgm:pt modelId="{D7197BD2-042A-4F9F-AA4C-8835078057E1}" type="pres">
      <dgm:prSet presAssocID="{887FD982-823A-4555-8C73-330C42172BC3}" presName="parTrans" presStyleLbl="bgSibTrans2D1" presStyleIdx="0" presStyleCnt="7"/>
      <dgm:spPr>
        <a:xfrm rot="16200000">
          <a:off x="2318180" y="1273475"/>
          <a:ext cx="510829" cy="35971"/>
        </a:xfrm>
      </dgm:spPr>
      <dgm:t>
        <a:bodyPr/>
        <a:lstStyle/>
        <a:p>
          <a:endParaRPr lang="ru-RU"/>
        </a:p>
      </dgm:t>
    </dgm:pt>
    <dgm:pt modelId="{685C6867-87EA-4A41-AC95-A4A7310B6969}" type="pres">
      <dgm:prSet presAssocID="{6D755527-D84B-4B51-A409-8647817EB21D}" presName="node" presStyleLbl="node1" presStyleIdx="0" presStyleCnt="7" custScaleX="223202">
        <dgm:presLayoutVars>
          <dgm:bulletEnabled val="1"/>
        </dgm:presLayoutVars>
      </dgm:prSet>
      <dgm:spPr>
        <a:xfrm rot="16200000">
          <a:off x="1575505" y="15770"/>
          <a:ext cx="1996179" cy="1020275"/>
        </a:xfrm>
      </dgm:spPr>
      <dgm:t>
        <a:bodyPr/>
        <a:lstStyle/>
        <a:p>
          <a:endParaRPr lang="ru-RU"/>
        </a:p>
      </dgm:t>
    </dgm:pt>
    <dgm:pt modelId="{5687DA4C-01AC-4F15-9974-D2F07CA6548F}" type="pres">
      <dgm:prSet presAssocID="{E81339BF-17D6-4B1B-91E3-F7E1707B2F3D}" presName="parTrans" presStyleLbl="bgSibTrans2D1" presStyleIdx="1" presStyleCnt="7"/>
      <dgm:spPr>
        <a:xfrm rot="19285714">
          <a:off x="2991822" y="1590137"/>
          <a:ext cx="289327" cy="35971"/>
        </a:xfrm>
      </dgm:spPr>
      <dgm:t>
        <a:bodyPr/>
        <a:lstStyle/>
        <a:p>
          <a:endParaRPr lang="ru-RU"/>
        </a:p>
      </dgm:t>
    </dgm:pt>
    <dgm:pt modelId="{DC96B8D3-B3C7-44CC-B2CD-18FEDC80A442}" type="pres">
      <dgm:prSet presAssocID="{30AC0AED-08DB-43DE-A86D-1D98C0FCFE2F}" presName="node" presStyleLbl="node1" presStyleIdx="1" presStyleCnt="7" custScaleX="223202" custRadScaleRad="95633" custRadScaleInc="-19066">
        <dgm:presLayoutVars>
          <dgm:bulletEnabled val="1"/>
        </dgm:presLayoutVars>
      </dgm:prSet>
      <dgm:spPr>
        <a:xfrm rot="19201366">
          <a:off x="2872369" y="592247"/>
          <a:ext cx="1796583" cy="1020275"/>
        </a:xfrm>
      </dgm:spPr>
      <dgm:t>
        <a:bodyPr/>
        <a:lstStyle/>
        <a:p>
          <a:endParaRPr lang="ru-RU"/>
        </a:p>
      </dgm:t>
    </dgm:pt>
    <dgm:pt modelId="{18382B64-098E-4C79-B6BD-1D4C72E55006}" type="pres">
      <dgm:prSet presAssocID="{E3CB7FF7-6CED-4F75-AF77-696871CFD385}" presName="parTrans" presStyleLbl="bgSibTrans2D1" presStyleIdx="2" presStyleCnt="7"/>
      <dgm:spPr>
        <a:xfrm rot="771429">
          <a:off x="3180931" y="2189646"/>
          <a:ext cx="105132" cy="35971"/>
        </a:xfrm>
      </dgm:spPr>
      <dgm:t>
        <a:bodyPr/>
        <a:lstStyle/>
        <a:p>
          <a:endParaRPr lang="ru-RU"/>
        </a:p>
      </dgm:t>
    </dgm:pt>
    <dgm:pt modelId="{9614650A-04D2-4B5D-99FA-FBA2A499DE44}" type="pres">
      <dgm:prSet presAssocID="{F5578FE8-0EC5-4EC9-A278-7665BE3E164B}" presName="node" presStyleLbl="node1" presStyleIdx="2" presStyleCnt="7" custScaleX="223202" custRadScaleRad="99949" custRadScaleInc="-23103">
        <dgm:presLayoutVars>
          <dgm:bulletEnabled val="1"/>
        </dgm:presLayoutVars>
      </dgm:prSet>
      <dgm:spPr>
        <a:xfrm rot="910510">
          <a:off x="3232078" y="1887578"/>
          <a:ext cx="1668466" cy="1020275"/>
        </a:xfrm>
      </dgm:spPr>
      <dgm:t>
        <a:bodyPr/>
        <a:lstStyle/>
        <a:p>
          <a:endParaRPr lang="ru-RU"/>
        </a:p>
      </dgm:t>
    </dgm:pt>
    <dgm:pt modelId="{C86CD25B-B046-4265-918D-00A6FF54E6A6}" type="pres">
      <dgm:prSet presAssocID="{66F4BDA5-AF43-4B1C-ADE1-4679872F291E}" presName="parTrans" presStyleLbl="bgSibTrans2D1" presStyleIdx="3" presStyleCnt="7"/>
      <dgm:spPr>
        <a:xfrm rot="3857143">
          <a:off x="2673452" y="2720099"/>
          <a:ext cx="456259" cy="35971"/>
        </a:xfrm>
      </dgm:spPr>
      <dgm:t>
        <a:bodyPr/>
        <a:lstStyle/>
        <a:p>
          <a:endParaRPr lang="ru-RU"/>
        </a:p>
      </dgm:t>
    </dgm:pt>
    <dgm:pt modelId="{363DC3C9-766B-4135-A2EE-7DB2957147EC}" type="pres">
      <dgm:prSet presAssocID="{A11385CD-9495-436C-A659-C6AA4FC39D86}" presName="node" presStyleLbl="node1" presStyleIdx="3" presStyleCnt="7" custScaleX="223202" custRadScaleRad="127769" custRadScaleInc="-2114">
        <dgm:presLayoutVars>
          <dgm:bulletEnabled val="1"/>
        </dgm:presLayoutVars>
      </dgm:prSet>
      <dgm:spPr>
        <a:xfrm rot="3952808">
          <a:off x="2317913" y="2926353"/>
          <a:ext cx="1840005" cy="1020275"/>
        </a:xfrm>
      </dgm:spPr>
      <dgm:t>
        <a:bodyPr/>
        <a:lstStyle/>
        <a:p>
          <a:endParaRPr lang="ru-RU"/>
        </a:p>
      </dgm:t>
    </dgm:pt>
    <dgm:pt modelId="{23EF0D36-603D-4C1B-8035-0A18D1E3B11A}" type="pres">
      <dgm:prSet presAssocID="{BEC4DC76-532F-4D4A-A6DE-A29ECDB1E0E2}" presName="parTrans" presStyleLbl="bgSibTrans2D1" presStyleIdx="4" presStyleCnt="7"/>
      <dgm:spPr>
        <a:xfrm rot="6942857">
          <a:off x="2018002" y="2719769"/>
          <a:ext cx="455528" cy="35971"/>
        </a:xfrm>
      </dgm:spPr>
      <dgm:t>
        <a:bodyPr/>
        <a:lstStyle/>
        <a:p>
          <a:endParaRPr lang="ru-RU"/>
        </a:p>
      </dgm:t>
    </dgm:pt>
    <dgm:pt modelId="{DB218AF1-B009-4F19-B106-E9087A221C82}" type="pres">
      <dgm:prSet presAssocID="{E1ABD4DF-9762-4B1D-934A-326FF7A4DB7D}" presName="node" presStyleLbl="node1" presStyleIdx="4" presStyleCnt="7" custScaleX="223202" custRadScaleRad="98521" custRadScaleInc="18585">
        <dgm:presLayoutVars>
          <dgm:bulletEnabled val="1"/>
        </dgm:presLayoutVars>
      </dgm:prSet>
      <dgm:spPr>
        <a:xfrm rot="17691108">
          <a:off x="970252" y="2926353"/>
          <a:ext cx="1878041" cy="1020275"/>
        </a:xfrm>
      </dgm:spPr>
      <dgm:t>
        <a:bodyPr/>
        <a:lstStyle/>
        <a:p>
          <a:endParaRPr lang="ru-RU"/>
        </a:p>
      </dgm:t>
    </dgm:pt>
    <dgm:pt modelId="{C755EACB-6EC6-4D32-894D-AABD21228326}" type="pres">
      <dgm:prSet presAssocID="{BFB9C074-7601-4028-BD76-65CED11D8B4D}" presName="parTrans" presStyleLbl="bgSibTrans2D1" presStyleIdx="5" presStyleCnt="7"/>
      <dgm:spPr>
        <a:xfrm rot="10028571">
          <a:off x="1895611" y="2185760"/>
          <a:ext cx="70210" cy="35971"/>
        </a:xfrm>
      </dgm:spPr>
      <dgm:t>
        <a:bodyPr/>
        <a:lstStyle/>
        <a:p>
          <a:endParaRPr lang="ru-RU"/>
        </a:p>
      </dgm:t>
    </dgm:pt>
    <dgm:pt modelId="{F102DEFC-C9A4-4AA3-B9FB-882BCBCB7E7E}" type="pres">
      <dgm:prSet presAssocID="{84E76545-A4B4-471E-B0F6-C70ED91F6170}" presName="node" presStyleLbl="node1" presStyleIdx="5" presStyleCnt="7" custScaleX="223202" custRadScaleRad="96211" custRadScaleInc="19692">
        <dgm:presLayoutVars>
          <dgm:bulletEnabled val="1"/>
        </dgm:presLayoutVars>
      </dgm:prSet>
      <dgm:spPr>
        <a:xfrm rot="20789779">
          <a:off x="204854" y="1887578"/>
          <a:ext cx="1752047" cy="1020275"/>
        </a:xfrm>
      </dgm:spPr>
      <dgm:t>
        <a:bodyPr/>
        <a:lstStyle/>
        <a:p>
          <a:endParaRPr lang="ru-RU"/>
        </a:p>
      </dgm:t>
    </dgm:pt>
    <dgm:pt modelId="{5FFBD749-9164-49EF-BFF8-B41301388028}" type="pres">
      <dgm:prSet presAssocID="{8294DE84-5A76-4DF5-9F0C-A4209DAE5233}" presName="parTrans" presStyleLbl="bgSibTrans2D1" presStyleIdx="6" presStyleCnt="7"/>
      <dgm:spPr>
        <a:xfrm rot="13222008">
          <a:off x="1879873" y="1573966"/>
          <a:ext cx="293270" cy="35971"/>
        </a:xfrm>
      </dgm:spPr>
      <dgm:t>
        <a:bodyPr/>
        <a:lstStyle/>
        <a:p>
          <a:endParaRPr lang="ru-RU"/>
        </a:p>
      </dgm:t>
    </dgm:pt>
    <dgm:pt modelId="{8F4AEE86-D64A-45C9-AB24-70828321820E}" type="pres">
      <dgm:prSet presAssocID="{60ED7ACF-7A56-42A6-98D1-AD737EF7B657}" presName="node" presStyleLbl="node1" presStyleIdx="6" presStyleCnt="7" custScaleX="223202">
        <dgm:presLayoutVars>
          <dgm:bulletEnabled val="1"/>
        </dgm:presLayoutVars>
      </dgm:prSet>
      <dgm:spPr>
        <a:xfrm rot="2417775">
          <a:off x="504058" y="561003"/>
          <a:ext cx="1819559" cy="1020275"/>
        </a:xfrm>
      </dgm:spPr>
      <dgm:t>
        <a:bodyPr/>
        <a:lstStyle/>
        <a:p>
          <a:endParaRPr lang="ru-RU"/>
        </a:p>
      </dgm:t>
    </dgm:pt>
  </dgm:ptLst>
  <dgm:cxnLst>
    <dgm:cxn modelId="{606251EE-D462-4956-B373-EA9683A940A3}" srcId="{7ADAC3F0-73F7-42D1-BDA5-08C5EA9F6364}" destId="{E1ABD4DF-9762-4B1D-934A-326FF7A4DB7D}" srcOrd="4" destOrd="0" parTransId="{BEC4DC76-532F-4D4A-A6DE-A29ECDB1E0E2}" sibTransId="{1A0A5B93-2F73-4F08-9BED-A9DE9AE001BA}"/>
    <dgm:cxn modelId="{6D1D4075-4DDC-4D29-A882-2FFBC8963F48}" type="presOf" srcId="{30AC0AED-08DB-43DE-A86D-1D98C0FCFE2F}" destId="{DC96B8D3-B3C7-44CC-B2CD-18FEDC80A442}" srcOrd="0" destOrd="0" presId="urn:microsoft.com/office/officeart/2005/8/layout/radial4"/>
    <dgm:cxn modelId="{C33B6014-E9FD-4D6F-A3B0-BB92C15E2D04}" type="presOf" srcId="{BEC4DC76-532F-4D4A-A6DE-A29ECDB1E0E2}" destId="{23EF0D36-603D-4C1B-8035-0A18D1E3B11A}" srcOrd="0" destOrd="0" presId="urn:microsoft.com/office/officeart/2005/8/layout/radial4"/>
    <dgm:cxn modelId="{05FDD7C7-139A-43AD-80A9-D9C7B1F6E996}" type="presOf" srcId="{66F4BDA5-AF43-4B1C-ADE1-4679872F291E}" destId="{C86CD25B-B046-4265-918D-00A6FF54E6A6}" srcOrd="0" destOrd="0" presId="urn:microsoft.com/office/officeart/2005/8/layout/radial4"/>
    <dgm:cxn modelId="{BC98CA96-B56F-44CE-836A-BDBCDC3C42F6}" srcId="{7ADAC3F0-73F7-42D1-BDA5-08C5EA9F6364}" destId="{84E76545-A4B4-471E-B0F6-C70ED91F6170}" srcOrd="5" destOrd="0" parTransId="{BFB9C074-7601-4028-BD76-65CED11D8B4D}" sibTransId="{E66E4CED-D004-4926-8552-AC38C087B8EE}"/>
    <dgm:cxn modelId="{03BE4568-AF94-4E2B-AB09-7151196105C9}" srcId="{7ADAC3F0-73F7-42D1-BDA5-08C5EA9F6364}" destId="{60ED7ACF-7A56-42A6-98D1-AD737EF7B657}" srcOrd="6" destOrd="0" parTransId="{8294DE84-5A76-4DF5-9F0C-A4209DAE5233}" sibTransId="{AE1C333F-95AF-42AD-92EA-FC1B5857669D}"/>
    <dgm:cxn modelId="{D46DF1FE-C537-4FC3-97BA-4B1CB6578456}" type="presOf" srcId="{E81339BF-17D6-4B1B-91E3-F7E1707B2F3D}" destId="{5687DA4C-01AC-4F15-9974-D2F07CA6548F}" srcOrd="0" destOrd="0" presId="urn:microsoft.com/office/officeart/2005/8/layout/radial4"/>
    <dgm:cxn modelId="{45E91ED5-AEE5-4946-99B9-EC490F841E16}" type="presOf" srcId="{E1ABD4DF-9762-4B1D-934A-326FF7A4DB7D}" destId="{DB218AF1-B009-4F19-B106-E9087A221C82}" srcOrd="0" destOrd="0" presId="urn:microsoft.com/office/officeart/2005/8/layout/radial4"/>
    <dgm:cxn modelId="{1796D59D-94BE-4799-9430-1C7EA790B269}" srcId="{7ADAC3F0-73F7-42D1-BDA5-08C5EA9F6364}" destId="{6D755527-D84B-4B51-A409-8647817EB21D}" srcOrd="0" destOrd="0" parTransId="{887FD982-823A-4555-8C73-330C42172BC3}" sibTransId="{905CA431-DCD9-4E79-8CF6-18221A1603F1}"/>
    <dgm:cxn modelId="{FF889200-2FFB-4B86-8253-B9FFD3CD3AB9}" srcId="{7ADAC3F0-73F7-42D1-BDA5-08C5EA9F6364}" destId="{F5578FE8-0EC5-4EC9-A278-7665BE3E164B}" srcOrd="2" destOrd="0" parTransId="{E3CB7FF7-6CED-4F75-AF77-696871CFD385}" sibTransId="{CB2D30A8-FA86-4856-9C5E-C41087507B24}"/>
    <dgm:cxn modelId="{A7F9FBAF-9A42-4721-AB85-AEC1F53C4102}" srcId="{7ADAC3F0-73F7-42D1-BDA5-08C5EA9F6364}" destId="{30AC0AED-08DB-43DE-A86D-1D98C0FCFE2F}" srcOrd="1" destOrd="0" parTransId="{E81339BF-17D6-4B1B-91E3-F7E1707B2F3D}" sibTransId="{63C6AE5B-0609-41DA-9195-0D2AB3E9156C}"/>
    <dgm:cxn modelId="{FAD75A09-4DEB-4E78-A21E-66DA6C1C91AD}" type="presOf" srcId="{84E76545-A4B4-471E-B0F6-C70ED91F6170}" destId="{F102DEFC-C9A4-4AA3-B9FB-882BCBCB7E7E}" srcOrd="0" destOrd="0" presId="urn:microsoft.com/office/officeart/2005/8/layout/radial4"/>
    <dgm:cxn modelId="{6749EE00-D4AB-4B47-AEDE-B3B43C198933}" type="presOf" srcId="{8294DE84-5A76-4DF5-9F0C-A4209DAE5233}" destId="{5FFBD749-9164-49EF-BFF8-B41301388028}" srcOrd="0" destOrd="0" presId="urn:microsoft.com/office/officeart/2005/8/layout/radial4"/>
    <dgm:cxn modelId="{A99842D6-BEA9-4EE7-AA83-61ADE5BE963F}" type="presOf" srcId="{9CFDD0BA-1D83-4BF0-BE83-17093C1AC6F9}" destId="{FC85A608-7111-4225-B217-8F8515CF9972}" srcOrd="0" destOrd="0" presId="urn:microsoft.com/office/officeart/2005/8/layout/radial4"/>
    <dgm:cxn modelId="{5601E2D8-7A1C-4926-BA19-86A307B234B3}" type="presOf" srcId="{7ADAC3F0-73F7-42D1-BDA5-08C5EA9F6364}" destId="{0099DAD7-F5F0-46FF-BE38-825345F44726}" srcOrd="0" destOrd="0" presId="urn:microsoft.com/office/officeart/2005/8/layout/radial4"/>
    <dgm:cxn modelId="{2A6CBB5D-BEE7-497C-A5AD-1F58DE4D12A2}" type="presOf" srcId="{6D755527-D84B-4B51-A409-8647817EB21D}" destId="{685C6867-87EA-4A41-AC95-A4A7310B6969}" srcOrd="0" destOrd="0" presId="urn:microsoft.com/office/officeart/2005/8/layout/radial4"/>
    <dgm:cxn modelId="{B94E2294-7CBB-4A1A-9CD1-0F3BD31910E2}" type="presOf" srcId="{BFB9C074-7601-4028-BD76-65CED11D8B4D}" destId="{C755EACB-6EC6-4D32-894D-AABD21228326}" srcOrd="0" destOrd="0" presId="urn:microsoft.com/office/officeart/2005/8/layout/radial4"/>
    <dgm:cxn modelId="{A92DBB1D-AEE6-4FDF-B3DC-97CDFDA05840}" type="presOf" srcId="{A11385CD-9495-436C-A659-C6AA4FC39D86}" destId="{363DC3C9-766B-4135-A2EE-7DB2957147EC}" srcOrd="0" destOrd="0" presId="urn:microsoft.com/office/officeart/2005/8/layout/radial4"/>
    <dgm:cxn modelId="{DAFD62BA-67AA-48BA-88C2-099E7A792265}" srcId="{7ADAC3F0-73F7-42D1-BDA5-08C5EA9F6364}" destId="{A11385CD-9495-436C-A659-C6AA4FC39D86}" srcOrd="3" destOrd="0" parTransId="{66F4BDA5-AF43-4B1C-ADE1-4679872F291E}" sibTransId="{6093B20F-88C2-4D8D-8227-8F941624B03D}"/>
    <dgm:cxn modelId="{4F3E0781-3E0C-4E6A-821A-5DDD8E49B58E}" type="presOf" srcId="{887FD982-823A-4555-8C73-330C42172BC3}" destId="{D7197BD2-042A-4F9F-AA4C-8835078057E1}" srcOrd="0" destOrd="0" presId="urn:microsoft.com/office/officeart/2005/8/layout/radial4"/>
    <dgm:cxn modelId="{869DE92A-CACA-4B9D-8B12-55AEC6E03D3E}" srcId="{9CFDD0BA-1D83-4BF0-BE83-17093C1AC6F9}" destId="{7ADAC3F0-73F7-42D1-BDA5-08C5EA9F6364}" srcOrd="0" destOrd="0" parTransId="{A74E7EBF-EC9E-4689-B287-E0E11FDBE672}" sibTransId="{75B65778-C33D-47D8-8523-61118977352F}"/>
    <dgm:cxn modelId="{CA98B9D1-9E37-4C27-A0EA-A7C5169C556C}" type="presOf" srcId="{E3CB7FF7-6CED-4F75-AF77-696871CFD385}" destId="{18382B64-098E-4C79-B6BD-1D4C72E55006}" srcOrd="0" destOrd="0" presId="urn:microsoft.com/office/officeart/2005/8/layout/radial4"/>
    <dgm:cxn modelId="{47BD4B01-34BD-4D93-B5AE-AE8613ADA65A}" type="presOf" srcId="{F5578FE8-0EC5-4EC9-A278-7665BE3E164B}" destId="{9614650A-04D2-4B5D-99FA-FBA2A499DE44}" srcOrd="0" destOrd="0" presId="urn:microsoft.com/office/officeart/2005/8/layout/radial4"/>
    <dgm:cxn modelId="{FBF5437E-CC8B-4F4F-869A-51CC79B8433F}" type="presOf" srcId="{60ED7ACF-7A56-42A6-98D1-AD737EF7B657}" destId="{8F4AEE86-D64A-45C9-AB24-70828321820E}" srcOrd="0" destOrd="0" presId="urn:microsoft.com/office/officeart/2005/8/layout/radial4"/>
    <dgm:cxn modelId="{E8316E6C-6EEC-4A33-A231-02CC6E07D6D7}" type="presParOf" srcId="{FC85A608-7111-4225-B217-8F8515CF9972}" destId="{0099DAD7-F5F0-46FF-BE38-825345F44726}" srcOrd="0" destOrd="0" presId="urn:microsoft.com/office/officeart/2005/8/layout/radial4"/>
    <dgm:cxn modelId="{043A6173-328F-40C7-BC42-2E7BD31044A5}" type="presParOf" srcId="{FC85A608-7111-4225-B217-8F8515CF9972}" destId="{D7197BD2-042A-4F9F-AA4C-8835078057E1}" srcOrd="1" destOrd="0" presId="urn:microsoft.com/office/officeart/2005/8/layout/radial4"/>
    <dgm:cxn modelId="{14BBAD5A-75E9-4BE0-8C5B-DC0F8F8E5CBB}" type="presParOf" srcId="{FC85A608-7111-4225-B217-8F8515CF9972}" destId="{685C6867-87EA-4A41-AC95-A4A7310B6969}" srcOrd="2" destOrd="0" presId="urn:microsoft.com/office/officeart/2005/8/layout/radial4"/>
    <dgm:cxn modelId="{0B56E6B5-792E-4099-A2ED-1136BE92A2D9}" type="presParOf" srcId="{FC85A608-7111-4225-B217-8F8515CF9972}" destId="{5687DA4C-01AC-4F15-9974-D2F07CA6548F}" srcOrd="3" destOrd="0" presId="urn:microsoft.com/office/officeart/2005/8/layout/radial4"/>
    <dgm:cxn modelId="{B59C4E49-6E43-40DD-BDE0-6B5AA326AE2E}" type="presParOf" srcId="{FC85A608-7111-4225-B217-8F8515CF9972}" destId="{DC96B8D3-B3C7-44CC-B2CD-18FEDC80A442}" srcOrd="4" destOrd="0" presId="urn:microsoft.com/office/officeart/2005/8/layout/radial4"/>
    <dgm:cxn modelId="{558C2FF3-C623-42A0-A024-36BEE2B48E8D}" type="presParOf" srcId="{FC85A608-7111-4225-B217-8F8515CF9972}" destId="{18382B64-098E-4C79-B6BD-1D4C72E55006}" srcOrd="5" destOrd="0" presId="urn:microsoft.com/office/officeart/2005/8/layout/radial4"/>
    <dgm:cxn modelId="{7A9325CC-0296-4169-9E93-E5F0343C2CFF}" type="presParOf" srcId="{FC85A608-7111-4225-B217-8F8515CF9972}" destId="{9614650A-04D2-4B5D-99FA-FBA2A499DE44}" srcOrd="6" destOrd="0" presId="urn:microsoft.com/office/officeart/2005/8/layout/radial4"/>
    <dgm:cxn modelId="{E82A74C0-3B97-4618-8D35-CDB59A4D8408}" type="presParOf" srcId="{FC85A608-7111-4225-B217-8F8515CF9972}" destId="{C86CD25B-B046-4265-918D-00A6FF54E6A6}" srcOrd="7" destOrd="0" presId="urn:microsoft.com/office/officeart/2005/8/layout/radial4"/>
    <dgm:cxn modelId="{1275F95D-DC19-40FF-AEF9-C829D89B676B}" type="presParOf" srcId="{FC85A608-7111-4225-B217-8F8515CF9972}" destId="{363DC3C9-766B-4135-A2EE-7DB2957147EC}" srcOrd="8" destOrd="0" presId="urn:microsoft.com/office/officeart/2005/8/layout/radial4"/>
    <dgm:cxn modelId="{624F81CD-94D7-4111-BD07-6848EEBD9B2C}" type="presParOf" srcId="{FC85A608-7111-4225-B217-8F8515CF9972}" destId="{23EF0D36-603D-4C1B-8035-0A18D1E3B11A}" srcOrd="9" destOrd="0" presId="urn:microsoft.com/office/officeart/2005/8/layout/radial4"/>
    <dgm:cxn modelId="{AE0A5839-C803-4B9C-9458-0CB02BC08958}" type="presParOf" srcId="{FC85A608-7111-4225-B217-8F8515CF9972}" destId="{DB218AF1-B009-4F19-B106-E9087A221C82}" srcOrd="10" destOrd="0" presId="urn:microsoft.com/office/officeart/2005/8/layout/radial4"/>
    <dgm:cxn modelId="{2B4FF2F7-2992-4850-AFC9-A363614D39F9}" type="presParOf" srcId="{FC85A608-7111-4225-B217-8F8515CF9972}" destId="{C755EACB-6EC6-4D32-894D-AABD21228326}" srcOrd="11" destOrd="0" presId="urn:microsoft.com/office/officeart/2005/8/layout/radial4"/>
    <dgm:cxn modelId="{7927D263-3256-441A-A601-0AE5F91437BF}" type="presParOf" srcId="{FC85A608-7111-4225-B217-8F8515CF9972}" destId="{F102DEFC-C9A4-4AA3-B9FB-882BCBCB7E7E}" srcOrd="12" destOrd="0" presId="urn:microsoft.com/office/officeart/2005/8/layout/radial4"/>
    <dgm:cxn modelId="{5CD13EAC-01D3-42D1-AAD8-262CB3223860}" type="presParOf" srcId="{FC85A608-7111-4225-B217-8F8515CF9972}" destId="{5FFBD749-9164-49EF-BFF8-B41301388028}" srcOrd="13" destOrd="0" presId="urn:microsoft.com/office/officeart/2005/8/layout/radial4"/>
    <dgm:cxn modelId="{83641E15-C2F2-485A-BCD4-609110EF2975}" type="presParOf" srcId="{FC85A608-7111-4225-B217-8F8515CF9972}" destId="{8F4AEE86-D64A-45C9-AB24-70828321820E}" srcOrd="14" destOrd="0" presId="urn:microsoft.com/office/officeart/2005/8/layout/radial4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7F02D-31E4-4B5B-8815-C4031D339040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F2DD288-DBCE-4937-9113-7BBF4E12D496}">
      <dgm:prSet phldrT="[Текст]" custT="1"/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Украшали песню ритмическим сопровождением 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EA2F17-D814-44DF-AB38-2A19710D636D}" type="parTrans" cxnId="{449F0D16-6965-4254-A621-CD82DE0201E7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69BCE4-44FD-467A-B927-802E11767ACC}" type="sibTrans" cxnId="{449F0D16-6965-4254-A621-CD82DE0201E7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78BE2E-2196-42AC-8F9E-8C4CF180F4D0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Находили проявления ритма в окружающем мире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46BF38-BC0F-4A8A-A948-E843A72421AD}" type="parTrans" cxnId="{7DF20E1E-6B13-40BF-85A7-93F43908941A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52EB3-3008-4C50-9EE2-2933FC7CBB42}" type="sibTrans" cxnId="{7DF20E1E-6B13-40BF-85A7-93F43908941A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366100-5672-4904-979F-69F6AB750EF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Делали ритмичные движения под музыку </a:t>
          </a:r>
        </a:p>
      </dgm:t>
    </dgm:pt>
    <dgm:pt modelId="{A4012E01-5CFE-4BE0-82DB-6D6BA21134EB}" type="parTrans" cxnId="{B7C98A43-CF32-408E-9A01-EBD108AC5E6C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BCF89-FAED-4868-90EC-78BB9685A92F}" type="sibTrans" cxnId="{B7C98A43-CF32-408E-9A01-EBD108AC5E6C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4D6BD9-40DD-4C0E-8C9C-57E9352AEA8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Определяли танцы по ритму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77CE68-3EA5-43AC-898C-7DB96BE2091E}" type="parTrans" cxnId="{19828D4C-30E2-4B4E-A06D-88417060014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95AB9-E3DA-4466-98A3-9F62DE7942C4}" type="sibTrans" cxnId="{19828D4C-30E2-4B4E-A06D-88417060014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ED0A5C-C9E7-4EF6-8FE3-FA1B5120E892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Использовали «Азбуку Морзе» для расшифровки ритмического рисунка песен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F5A19-06FA-46C4-9097-6F930D2CF421}" type="parTrans" cxnId="{6B584123-8CF7-46F1-A08A-1475389FEFA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CBE8F5-DDEE-44CC-A711-1E5A1A79B73E}" type="sibTrans" cxnId="{6B584123-8CF7-46F1-A08A-1475389FEFA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1A2D66-E60B-4409-BA99-49432F53FEC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Выполняли гимнастику для глаз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gm:t>
    </dgm:pt>
    <dgm:pt modelId="{0FC5E13C-7840-44FF-BAAE-8F3BC220B5E5}" type="sibTrans" cxnId="{E866B5D5-9C53-4758-9C54-2ACA465425AC}">
      <dgm:prSet/>
      <dgm:spPr/>
      <dgm:t>
        <a:bodyPr/>
        <a:lstStyle/>
        <a:p>
          <a:endParaRPr lang="ru-RU"/>
        </a:p>
      </dgm:t>
    </dgm:pt>
    <dgm:pt modelId="{6617ED3A-BC49-4CBD-B830-AEBE2053199F}" type="parTrans" cxnId="{E866B5D5-9C53-4758-9C54-2ACA465425AC}">
      <dgm:prSet/>
      <dgm:spPr/>
      <dgm:t>
        <a:bodyPr/>
        <a:lstStyle/>
        <a:p>
          <a:endParaRPr lang="ru-RU"/>
        </a:p>
      </dgm:t>
    </dgm:pt>
    <dgm:pt modelId="{CDEF428B-E0E7-410E-8826-739106731184}" type="pres">
      <dgm:prSet presAssocID="{8887F02D-31E4-4B5B-8815-C4031D3390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C89DB-770D-4766-BF81-2EF9BCB95DC4}" type="pres">
      <dgm:prSet presAssocID="{1F2DD288-DBCE-4937-9113-7BBF4E12D496}" presName="node" presStyleLbl="node1" presStyleIdx="0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0D456-2D93-46B7-8A72-ECEC49E124B3}" type="pres">
      <dgm:prSet presAssocID="{DB69BCE4-44FD-467A-B927-802E11767ACC}" presName="sibTrans" presStyleCnt="0"/>
      <dgm:spPr/>
      <dgm:t>
        <a:bodyPr/>
        <a:lstStyle/>
        <a:p>
          <a:endParaRPr lang="ru-RU"/>
        </a:p>
      </dgm:t>
    </dgm:pt>
    <dgm:pt modelId="{5FE22AE0-4B09-48C4-B666-EEA9FBA725EA}" type="pres">
      <dgm:prSet presAssocID="{7478BE2E-2196-42AC-8F9E-8C4CF180F4D0}" presName="node" presStyleLbl="node1" presStyleIdx="1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A7726-C713-4789-83A4-EA57EBD6BE19}" type="pres">
      <dgm:prSet presAssocID="{1A552EB3-3008-4C50-9EE2-2933FC7CBB42}" presName="sibTrans" presStyleCnt="0"/>
      <dgm:spPr/>
      <dgm:t>
        <a:bodyPr/>
        <a:lstStyle/>
        <a:p>
          <a:endParaRPr lang="ru-RU"/>
        </a:p>
      </dgm:t>
    </dgm:pt>
    <dgm:pt modelId="{8C4F58A9-6CF6-42E1-B6E4-CA86CE51DEBB}" type="pres">
      <dgm:prSet presAssocID="{D3366100-5672-4904-979F-69F6AB750EFE}" presName="node" presStyleLbl="node1" presStyleIdx="2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0ACC1-1973-496A-91EB-31003BF0C0FA}" type="pres">
      <dgm:prSet presAssocID="{5A4BCF89-FAED-4868-90EC-78BB9685A92F}" presName="sibTrans" presStyleCnt="0"/>
      <dgm:spPr/>
      <dgm:t>
        <a:bodyPr/>
        <a:lstStyle/>
        <a:p>
          <a:endParaRPr lang="ru-RU"/>
        </a:p>
      </dgm:t>
    </dgm:pt>
    <dgm:pt modelId="{58B4A3F2-3FA9-448D-9511-45D6B09645F7}" type="pres">
      <dgm:prSet presAssocID="{8B4D6BD9-40DD-4C0E-8C9C-57E9352AEA8C}" presName="node" presStyleLbl="node1" presStyleIdx="3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6CA7B-1A28-46AC-B530-A602382D430E}" type="pres">
      <dgm:prSet presAssocID="{05395AB9-E3DA-4466-98A3-9F62DE7942C4}" presName="sibTrans" presStyleCnt="0"/>
      <dgm:spPr/>
      <dgm:t>
        <a:bodyPr/>
        <a:lstStyle/>
        <a:p>
          <a:endParaRPr lang="ru-RU"/>
        </a:p>
      </dgm:t>
    </dgm:pt>
    <dgm:pt modelId="{F9C3AC06-B7C2-480B-8CC9-66BD00EE4F0A}" type="pres">
      <dgm:prSet presAssocID="{41ED0A5C-C9E7-4EF6-8FE3-FA1B5120E892}" presName="node" presStyleLbl="node1" presStyleIdx="4" presStyleCnt="6" custScaleX="218921" custScaleY="100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C1D3D-973E-40DB-85BF-A2E0000F788A}" type="pres">
      <dgm:prSet presAssocID="{93CBE8F5-DDEE-44CC-A711-1E5A1A79B73E}" presName="sibTrans" presStyleCnt="0"/>
      <dgm:spPr/>
      <dgm:t>
        <a:bodyPr/>
        <a:lstStyle/>
        <a:p>
          <a:endParaRPr lang="ru-RU"/>
        </a:p>
      </dgm:t>
    </dgm:pt>
    <dgm:pt modelId="{28931A53-FFAA-495D-836B-BD2C47B33541}" type="pres">
      <dgm:prSet presAssocID="{CF1A2D66-E60B-4409-BA99-49432F53FEC0}" presName="node" presStyleLbl="node1" presStyleIdx="5" presStyleCnt="6" custScaleX="127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9F0D16-6965-4254-A621-CD82DE0201E7}" srcId="{8887F02D-31E4-4B5B-8815-C4031D339040}" destId="{1F2DD288-DBCE-4937-9113-7BBF4E12D496}" srcOrd="0" destOrd="0" parTransId="{7DEA2F17-D814-44DF-AB38-2A19710D636D}" sibTransId="{DB69BCE4-44FD-467A-B927-802E11767ACC}"/>
    <dgm:cxn modelId="{6B584123-8CF7-46F1-A08A-1475389FEFA9}" srcId="{8887F02D-31E4-4B5B-8815-C4031D339040}" destId="{41ED0A5C-C9E7-4EF6-8FE3-FA1B5120E892}" srcOrd="4" destOrd="0" parTransId="{31DF5A19-06FA-46C4-9097-6F930D2CF421}" sibTransId="{93CBE8F5-DDEE-44CC-A711-1E5A1A79B73E}"/>
    <dgm:cxn modelId="{7BC96126-DED1-4B03-9814-0D6DC80AE2F5}" type="presOf" srcId="{CF1A2D66-E60B-4409-BA99-49432F53FEC0}" destId="{28931A53-FFAA-495D-836B-BD2C47B33541}" srcOrd="0" destOrd="0" presId="urn:microsoft.com/office/officeart/2005/8/layout/default"/>
    <dgm:cxn modelId="{7DF20E1E-6B13-40BF-85A7-93F43908941A}" srcId="{8887F02D-31E4-4B5B-8815-C4031D339040}" destId="{7478BE2E-2196-42AC-8F9E-8C4CF180F4D0}" srcOrd="1" destOrd="0" parTransId="{0446BF38-BC0F-4A8A-A948-E843A72421AD}" sibTransId="{1A552EB3-3008-4C50-9EE2-2933FC7CBB42}"/>
    <dgm:cxn modelId="{8A483E0A-6AEA-4E63-9F5F-74B574636684}" type="presOf" srcId="{8887F02D-31E4-4B5B-8815-C4031D339040}" destId="{CDEF428B-E0E7-410E-8826-739106731184}" srcOrd="0" destOrd="0" presId="urn:microsoft.com/office/officeart/2005/8/layout/default"/>
    <dgm:cxn modelId="{5E697068-3D23-41E0-8249-75E0D5397205}" type="presOf" srcId="{7478BE2E-2196-42AC-8F9E-8C4CF180F4D0}" destId="{5FE22AE0-4B09-48C4-B666-EEA9FBA725EA}" srcOrd="0" destOrd="0" presId="urn:microsoft.com/office/officeart/2005/8/layout/default"/>
    <dgm:cxn modelId="{AF7222B1-02CC-4235-8CC4-5584D6148CED}" type="presOf" srcId="{D3366100-5672-4904-979F-69F6AB750EFE}" destId="{8C4F58A9-6CF6-42E1-B6E4-CA86CE51DEBB}" srcOrd="0" destOrd="0" presId="urn:microsoft.com/office/officeart/2005/8/layout/default"/>
    <dgm:cxn modelId="{4C6929FD-FAB8-4FE0-B0F2-51D1FA77C435}" type="presOf" srcId="{8B4D6BD9-40DD-4C0E-8C9C-57E9352AEA8C}" destId="{58B4A3F2-3FA9-448D-9511-45D6B09645F7}" srcOrd="0" destOrd="0" presId="urn:microsoft.com/office/officeart/2005/8/layout/default"/>
    <dgm:cxn modelId="{19828D4C-30E2-4B4E-A06D-884170600149}" srcId="{8887F02D-31E4-4B5B-8815-C4031D339040}" destId="{8B4D6BD9-40DD-4C0E-8C9C-57E9352AEA8C}" srcOrd="3" destOrd="0" parTransId="{5577CE68-3EA5-43AC-898C-7DB96BE2091E}" sibTransId="{05395AB9-E3DA-4466-98A3-9F62DE7942C4}"/>
    <dgm:cxn modelId="{B7C98A43-CF32-408E-9A01-EBD108AC5E6C}" srcId="{8887F02D-31E4-4B5B-8815-C4031D339040}" destId="{D3366100-5672-4904-979F-69F6AB750EFE}" srcOrd="2" destOrd="0" parTransId="{A4012E01-5CFE-4BE0-82DB-6D6BA21134EB}" sibTransId="{5A4BCF89-FAED-4868-90EC-78BB9685A92F}"/>
    <dgm:cxn modelId="{E866B5D5-9C53-4758-9C54-2ACA465425AC}" srcId="{8887F02D-31E4-4B5B-8815-C4031D339040}" destId="{CF1A2D66-E60B-4409-BA99-49432F53FEC0}" srcOrd="5" destOrd="0" parTransId="{6617ED3A-BC49-4CBD-B830-AEBE2053199F}" sibTransId="{0FC5E13C-7840-44FF-BAAE-8F3BC220B5E5}"/>
    <dgm:cxn modelId="{E4A63691-C35A-4944-9C5D-813ACB8D5B78}" type="presOf" srcId="{41ED0A5C-C9E7-4EF6-8FE3-FA1B5120E892}" destId="{F9C3AC06-B7C2-480B-8CC9-66BD00EE4F0A}" srcOrd="0" destOrd="0" presId="urn:microsoft.com/office/officeart/2005/8/layout/default"/>
    <dgm:cxn modelId="{F6002F52-0F3D-4AA3-A346-F17F1147E382}" type="presOf" srcId="{1F2DD288-DBCE-4937-9113-7BBF4E12D496}" destId="{1F2C89DB-770D-4766-BF81-2EF9BCB95DC4}" srcOrd="0" destOrd="0" presId="urn:microsoft.com/office/officeart/2005/8/layout/default"/>
    <dgm:cxn modelId="{1983C3FD-6F66-4F5D-9C3A-8647D0E686C2}" type="presParOf" srcId="{CDEF428B-E0E7-410E-8826-739106731184}" destId="{1F2C89DB-770D-4766-BF81-2EF9BCB95DC4}" srcOrd="0" destOrd="0" presId="urn:microsoft.com/office/officeart/2005/8/layout/default"/>
    <dgm:cxn modelId="{1C9ABBB5-3308-43C3-ABA6-E460DFECEBED}" type="presParOf" srcId="{CDEF428B-E0E7-410E-8826-739106731184}" destId="{E3E0D456-2D93-46B7-8A72-ECEC49E124B3}" srcOrd="1" destOrd="0" presId="urn:microsoft.com/office/officeart/2005/8/layout/default"/>
    <dgm:cxn modelId="{9ABF0667-A517-4147-A370-33489896F7E0}" type="presParOf" srcId="{CDEF428B-E0E7-410E-8826-739106731184}" destId="{5FE22AE0-4B09-48C4-B666-EEA9FBA725EA}" srcOrd="2" destOrd="0" presId="urn:microsoft.com/office/officeart/2005/8/layout/default"/>
    <dgm:cxn modelId="{8A464174-CEE8-4870-99D3-CEC8ACDEAE88}" type="presParOf" srcId="{CDEF428B-E0E7-410E-8826-739106731184}" destId="{B35A7726-C713-4789-83A4-EA57EBD6BE19}" srcOrd="3" destOrd="0" presId="urn:microsoft.com/office/officeart/2005/8/layout/default"/>
    <dgm:cxn modelId="{27FCB7EE-4D44-4BDB-93A2-FE21E3138D0A}" type="presParOf" srcId="{CDEF428B-E0E7-410E-8826-739106731184}" destId="{8C4F58A9-6CF6-42E1-B6E4-CA86CE51DEBB}" srcOrd="4" destOrd="0" presId="urn:microsoft.com/office/officeart/2005/8/layout/default"/>
    <dgm:cxn modelId="{DF17CB6B-FEF0-4D5D-81C5-5785D346CFFE}" type="presParOf" srcId="{CDEF428B-E0E7-410E-8826-739106731184}" destId="{DD60ACC1-1973-496A-91EB-31003BF0C0FA}" srcOrd="5" destOrd="0" presId="urn:microsoft.com/office/officeart/2005/8/layout/default"/>
    <dgm:cxn modelId="{3A6BB875-8456-4B33-8C35-D95DBFF4735A}" type="presParOf" srcId="{CDEF428B-E0E7-410E-8826-739106731184}" destId="{58B4A3F2-3FA9-448D-9511-45D6B09645F7}" srcOrd="6" destOrd="0" presId="urn:microsoft.com/office/officeart/2005/8/layout/default"/>
    <dgm:cxn modelId="{03802CC4-EA36-4F10-A2E6-827E41F2B10D}" type="presParOf" srcId="{CDEF428B-E0E7-410E-8826-739106731184}" destId="{7406CA7B-1A28-46AC-B530-A602382D430E}" srcOrd="7" destOrd="0" presId="urn:microsoft.com/office/officeart/2005/8/layout/default"/>
    <dgm:cxn modelId="{D726EEB4-A9AD-4C83-AF15-B2256BEEFD53}" type="presParOf" srcId="{CDEF428B-E0E7-410E-8826-739106731184}" destId="{F9C3AC06-B7C2-480B-8CC9-66BD00EE4F0A}" srcOrd="8" destOrd="0" presId="urn:microsoft.com/office/officeart/2005/8/layout/default"/>
    <dgm:cxn modelId="{8C47A5CB-7654-4DC8-9EF4-4B234FD75A06}" type="presParOf" srcId="{CDEF428B-E0E7-410E-8826-739106731184}" destId="{983C1D3D-973E-40DB-85BF-A2E0000F788A}" srcOrd="9" destOrd="0" presId="urn:microsoft.com/office/officeart/2005/8/layout/default"/>
    <dgm:cxn modelId="{A35FE840-B3F0-4A37-BB1F-B30BE01D92B5}" type="presParOf" srcId="{CDEF428B-E0E7-410E-8826-739106731184}" destId="{28931A53-FFAA-495D-836B-BD2C47B33541}" srcOrd="10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9DAD7-F5F0-46FF-BE38-825345F44726}">
      <dsp:nvSpPr>
        <dsp:cNvPr id="0" name=""/>
        <dsp:cNvSpPr/>
      </dsp:nvSpPr>
      <dsp:spPr>
        <a:xfrm>
          <a:off x="1872638" y="2652783"/>
          <a:ext cx="2198323" cy="1473130"/>
        </a:xfrm>
        <a:prstGeom prst="ellipse">
          <a:avLst/>
        </a:prstGeom>
        <a:solidFill>
          <a:srgbClr val="99FFCC">
            <a:lumMod val="20000"/>
            <a:lumOff val="8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660066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rPr>
            <a:t>Музыка</a:t>
          </a:r>
          <a:endParaRPr lang="ru-RU" sz="3200" b="0" kern="1200" dirty="0" smtClean="0">
            <a:solidFill>
              <a:srgbClr val="660066"/>
            </a:solidFill>
            <a:effectLst/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2194575" y="2868518"/>
        <a:ext cx="1554449" cy="1041660"/>
      </dsp:txXfrm>
    </dsp:sp>
    <dsp:sp modelId="{D7197BD2-042A-4F9F-AA4C-8835078057E1}">
      <dsp:nvSpPr>
        <dsp:cNvPr id="0" name=""/>
        <dsp:cNvSpPr/>
      </dsp:nvSpPr>
      <dsp:spPr>
        <a:xfrm rot="10800000">
          <a:off x="517214" y="3179427"/>
          <a:ext cx="128087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C6867-87EA-4A41-AC95-A4A7310B6969}">
      <dsp:nvSpPr>
        <dsp:cNvPr id="0" name=""/>
        <dsp:cNvSpPr/>
      </dsp:nvSpPr>
      <dsp:spPr>
        <a:xfrm>
          <a:off x="-633605" y="2976871"/>
          <a:ext cx="2301639" cy="82495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Ритм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-609443" y="3001033"/>
        <a:ext cx="2253315" cy="776629"/>
      </dsp:txXfrm>
    </dsp:sp>
    <dsp:sp modelId="{5687DA4C-01AC-4F15-9974-D2F07CA6548F}">
      <dsp:nvSpPr>
        <dsp:cNvPr id="0" name=""/>
        <dsp:cNvSpPr/>
      </dsp:nvSpPr>
      <dsp:spPr>
        <a:xfrm rot="12305864">
          <a:off x="785729" y="2454832"/>
          <a:ext cx="127813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6B8D3-B3C7-44CC-B2CD-18FEDC80A442}">
      <dsp:nvSpPr>
        <dsp:cNvPr id="0" name=""/>
        <dsp:cNvSpPr/>
      </dsp:nvSpPr>
      <dsp:spPr>
        <a:xfrm>
          <a:off x="-304753" y="1981208"/>
          <a:ext cx="2301639" cy="824953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Мелодия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-280591" y="2005370"/>
        <a:ext cx="2253315" cy="776629"/>
      </dsp:txXfrm>
    </dsp:sp>
    <dsp:sp modelId="{18382B64-098E-4C79-B6BD-1D4C72E55006}">
      <dsp:nvSpPr>
        <dsp:cNvPr id="0" name=""/>
        <dsp:cNvSpPr/>
      </dsp:nvSpPr>
      <dsp:spPr>
        <a:xfrm rot="14043554">
          <a:off x="1212716" y="1818624"/>
          <a:ext cx="1545099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4650A-04D2-4B5D-99FA-FBA2A499DE44}">
      <dsp:nvSpPr>
        <dsp:cNvPr id="0" name=""/>
        <dsp:cNvSpPr/>
      </dsp:nvSpPr>
      <dsp:spPr>
        <a:xfrm>
          <a:off x="380999" y="990593"/>
          <a:ext cx="2301639" cy="82495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Гармония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405161" y="1014755"/>
        <a:ext cx="2253315" cy="776629"/>
      </dsp:txXfrm>
    </dsp:sp>
    <dsp:sp modelId="{C86CD25B-B046-4265-918D-00A6FF54E6A6}">
      <dsp:nvSpPr>
        <dsp:cNvPr id="0" name=""/>
        <dsp:cNvSpPr/>
      </dsp:nvSpPr>
      <dsp:spPr>
        <a:xfrm rot="16165640">
          <a:off x="1894020" y="1261108"/>
          <a:ext cx="2117210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DC3C9-766B-4135-A2EE-7DB2957147EC}">
      <dsp:nvSpPr>
        <dsp:cNvPr id="0" name=""/>
        <dsp:cNvSpPr/>
      </dsp:nvSpPr>
      <dsp:spPr>
        <a:xfrm>
          <a:off x="1791225" y="0"/>
          <a:ext cx="2301639" cy="824953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Полифония</a:t>
          </a:r>
        </a:p>
      </dsp:txBody>
      <dsp:txXfrm>
        <a:off x="1815387" y="24162"/>
        <a:ext cx="2253315" cy="776629"/>
      </dsp:txXfrm>
    </dsp:sp>
    <dsp:sp modelId="{23EF0D36-603D-4C1B-8035-0A18D1E3B11A}">
      <dsp:nvSpPr>
        <dsp:cNvPr id="0" name=""/>
        <dsp:cNvSpPr/>
      </dsp:nvSpPr>
      <dsp:spPr>
        <a:xfrm rot="18286740">
          <a:off x="3160092" y="1816134"/>
          <a:ext cx="1516959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8AF1-B009-4F19-B106-E9087A221C82}">
      <dsp:nvSpPr>
        <dsp:cNvPr id="0" name=""/>
        <dsp:cNvSpPr/>
      </dsp:nvSpPr>
      <dsp:spPr>
        <a:xfrm>
          <a:off x="3200398" y="990595"/>
          <a:ext cx="2301639" cy="82495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Фактура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3224560" y="1014757"/>
        <a:ext cx="2253315" cy="776629"/>
      </dsp:txXfrm>
    </dsp:sp>
    <dsp:sp modelId="{C755EACB-6EC6-4D32-894D-AABD21228326}">
      <dsp:nvSpPr>
        <dsp:cNvPr id="0" name=""/>
        <dsp:cNvSpPr/>
      </dsp:nvSpPr>
      <dsp:spPr>
        <a:xfrm rot="20094129">
          <a:off x="3879733" y="2454829"/>
          <a:ext cx="1278137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2DEFC-C9A4-4AA3-B9FB-882BCBCB7E7E}">
      <dsp:nvSpPr>
        <dsp:cNvPr id="0" name=""/>
        <dsp:cNvSpPr/>
      </dsp:nvSpPr>
      <dsp:spPr>
        <a:xfrm>
          <a:off x="3946713" y="1981203"/>
          <a:ext cx="2301639" cy="824953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Тембр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3970875" y="2005365"/>
        <a:ext cx="2253315" cy="776629"/>
      </dsp:txXfrm>
    </dsp:sp>
    <dsp:sp modelId="{5FFBD749-9164-49EF-BFF8-B41301388028}">
      <dsp:nvSpPr>
        <dsp:cNvPr id="0" name=""/>
        <dsp:cNvSpPr/>
      </dsp:nvSpPr>
      <dsp:spPr>
        <a:xfrm>
          <a:off x="4145509" y="3179427"/>
          <a:ext cx="128087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AEE86-D64A-45C9-AB24-70828321820E}">
      <dsp:nvSpPr>
        <dsp:cNvPr id="0" name=""/>
        <dsp:cNvSpPr/>
      </dsp:nvSpPr>
      <dsp:spPr>
        <a:xfrm>
          <a:off x="4275565" y="2976871"/>
          <a:ext cx="2301639" cy="824953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Динамика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4299727" y="3001033"/>
        <a:ext cx="2253315" cy="776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C89DB-770D-4766-BF81-2EF9BCB95DC4}">
      <dsp:nvSpPr>
        <dsp:cNvPr id="0" name=""/>
        <dsp:cNvSpPr/>
      </dsp:nvSpPr>
      <dsp:spPr>
        <a:xfrm>
          <a:off x="312122" y="1966"/>
          <a:ext cx="4139996" cy="14385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Украшали песню ритмическим сопровождением 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122" y="1966"/>
        <a:ext cx="4139996" cy="1438572"/>
      </dsp:txXfrm>
    </dsp:sp>
    <dsp:sp modelId="{5FE22AE0-4B09-48C4-B666-EEA9FBA725EA}">
      <dsp:nvSpPr>
        <dsp:cNvPr id="0" name=""/>
        <dsp:cNvSpPr/>
      </dsp:nvSpPr>
      <dsp:spPr>
        <a:xfrm>
          <a:off x="4691881" y="1966"/>
          <a:ext cx="4139996" cy="1438572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Находили проявления ритма в окружающем мире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691881" y="1966"/>
        <a:ext cx="4139996" cy="1438572"/>
      </dsp:txXfrm>
    </dsp:sp>
    <dsp:sp modelId="{8C4F58A9-6CF6-42E1-B6E4-CA86CE51DEBB}">
      <dsp:nvSpPr>
        <dsp:cNvPr id="0" name=""/>
        <dsp:cNvSpPr/>
      </dsp:nvSpPr>
      <dsp:spPr>
        <a:xfrm>
          <a:off x="312122" y="1680301"/>
          <a:ext cx="4139996" cy="1438572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Делали ритмичные движения под музыку </a:t>
          </a:r>
        </a:p>
      </dsp:txBody>
      <dsp:txXfrm>
        <a:off x="312122" y="1680301"/>
        <a:ext cx="4139996" cy="1438572"/>
      </dsp:txXfrm>
    </dsp:sp>
    <dsp:sp modelId="{58B4A3F2-3FA9-448D-9511-45D6B09645F7}">
      <dsp:nvSpPr>
        <dsp:cNvPr id="0" name=""/>
        <dsp:cNvSpPr/>
      </dsp:nvSpPr>
      <dsp:spPr>
        <a:xfrm>
          <a:off x="4691881" y="1680301"/>
          <a:ext cx="4139996" cy="143857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Определяли танцы по ритму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1881" y="1680301"/>
        <a:ext cx="4139996" cy="1438572"/>
      </dsp:txXfrm>
    </dsp:sp>
    <dsp:sp modelId="{F9C3AC06-B7C2-480B-8CC9-66BD00EE4F0A}">
      <dsp:nvSpPr>
        <dsp:cNvPr id="0" name=""/>
        <dsp:cNvSpPr/>
      </dsp:nvSpPr>
      <dsp:spPr>
        <a:xfrm>
          <a:off x="304797" y="3358636"/>
          <a:ext cx="5248896" cy="1439996"/>
        </a:xfrm>
        <a:prstGeom prst="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Использовали «Азбуку Морзе» для расшифровки ритмического рисунка песен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4797" y="3358636"/>
        <a:ext cx="5248896" cy="1439996"/>
      </dsp:txXfrm>
    </dsp:sp>
    <dsp:sp modelId="{28931A53-FFAA-495D-836B-BD2C47B33541}">
      <dsp:nvSpPr>
        <dsp:cNvPr id="0" name=""/>
        <dsp:cNvSpPr/>
      </dsp:nvSpPr>
      <dsp:spPr>
        <a:xfrm>
          <a:off x="5793456" y="3359348"/>
          <a:ext cx="3045746" cy="1438572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Выполняли гимнастику для глаз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sp:txBody>
      <dsp:txXfrm>
        <a:off x="5793456" y="3359348"/>
        <a:ext cx="3045746" cy="1438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D4761-EAEF-4561-896B-963099FF0E8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7C100-F302-4D14-B7D3-D14B4072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1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7597B6-5FE8-457F-A693-E1768E59D24E}" type="datetimeFigureOut">
              <a:rPr lang="ru-RU"/>
              <a:pPr>
                <a:defRPr/>
              </a:pPr>
              <a:t>01.09.2021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65B784-8F28-4462-A948-766F21F128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923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Начинать демонстрацию презентации учащимся необходимо со слайда № 2, на котором находится эпиграф к уроку.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259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объявления о сборе смайликов учитель может щелчком</a:t>
            </a:r>
            <a:r>
              <a:rPr lang="ru-RU" baseline="0" dirty="0" smtClean="0"/>
              <a:t> на кнопку «скрипичный ключ» </a:t>
            </a:r>
            <a:r>
              <a:rPr lang="ru-RU" dirty="0" smtClean="0"/>
              <a:t>включить музыку Дж. Гершвина «Хлопай в ладоши». Под её звучание пройдёт сбор смайликов и их подсчёт</a:t>
            </a:r>
            <a:r>
              <a:rPr lang="ru-RU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3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0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 щелчку на кнопку «скрипичный ключ» звучит музыкальное произведение.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58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кнопку «Ответ» учитель нажимает после ответов учащихся.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49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90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51B9-23E7-478F-A9F0-1FEDF289BA3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33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65E2A-0B5B-4CCD-B786-368CF603D92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27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31B6-FB13-4CD0-83DD-C9291835F5F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254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311D4-B9AA-4D53-BF44-0236CE21BC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36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859C-C51B-4D56-B5DE-0A8B820A948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81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1911-2D7F-4713-ABE4-7482CDC35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642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03CC-4393-46CB-B070-3C9EE008AB6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19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9239-10B6-4543-B125-6D78B5D24B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56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ACA4A-A2B9-40ED-957A-E03C119806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2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FCA7F-B467-489B-8061-6DAF1F72A37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50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0EBC-6E2E-489D-A262-BBA35A5DD9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040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CC99"/>
            </a:gs>
            <a:gs pos="50000">
              <a:srgbClr val="66CCFF"/>
            </a:gs>
            <a:gs pos="0">
              <a:srgbClr val="9933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B968AD-E144-404B-ADEB-2B90AFADCB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9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wm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228600"/>
            <a:ext cx="8077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Урок музыки в 6-ом классе 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 теме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66700" y="1688015"/>
            <a:ext cx="8610600" cy="2209800"/>
            <a:chOff x="254825" y="2133600"/>
            <a:chExt cx="8610600" cy="2209800"/>
          </a:xfrm>
        </p:grpSpPr>
        <p:sp>
          <p:nvSpPr>
            <p:cNvPr id="5" name="Горизонтальный свиток 4"/>
            <p:cNvSpPr/>
            <p:nvPr/>
          </p:nvSpPr>
          <p:spPr>
            <a:xfrm>
              <a:off x="254825" y="2133600"/>
              <a:ext cx="8610599" cy="2209800"/>
            </a:xfrm>
            <a:prstGeom prst="horizontalScroll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1526" y="2615624"/>
              <a:ext cx="8343899" cy="1169551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7000" b="1" dirty="0" smtClean="0">
                  <a:ln w="11430"/>
                  <a:solidFill>
                    <a:srgbClr val="FF66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«Вначале был ритм»</a:t>
              </a:r>
              <a:endParaRPr lang="ru-RU" sz="7000" b="1" dirty="0">
                <a:ln w="11430"/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33401" y="4800600"/>
            <a:ext cx="8077199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читель музыки                                                  МАОУ «Лицей № 11» г. Ростова-на-Дону  Палецких </a:t>
            </a: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Елена </a:t>
            </a:r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Викторовна </a:t>
            </a:r>
            <a:endParaRPr lang="ru-RU" alt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 Box 4"/>
          <p:cNvSpPr txBox="1">
            <a:spLocks noChangeArrowheads="1"/>
          </p:cNvSpPr>
          <p:nvPr/>
        </p:nvSpPr>
        <p:spPr bwMode="auto">
          <a:xfrm>
            <a:off x="459810" y="4876800"/>
            <a:ext cx="83619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Ритм </a:t>
            </a:r>
            <a:r>
              <a:rPr lang="ru-RU" alt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это чередование </a:t>
            </a: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различных длительностей нот и </a:t>
            </a:r>
            <a:r>
              <a:rPr lang="ru-RU" alt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пауз</a:t>
            </a: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ритм в музыке?</a:t>
            </a:r>
            <a:endParaRPr lang="ru-RU" dirty="0"/>
          </a:p>
        </p:txBody>
      </p:sp>
      <p:sp>
        <p:nvSpPr>
          <p:cNvPr id="81" name="Блок-схема: процесс 80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458502" y="1911163"/>
            <a:ext cx="8363207" cy="2737037"/>
            <a:chOff x="459810" y="1858828"/>
            <a:chExt cx="8226990" cy="2651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Прямоугольник 86"/>
            <p:cNvSpPr/>
            <p:nvPr/>
          </p:nvSpPr>
          <p:spPr>
            <a:xfrm>
              <a:off x="459810" y="1858828"/>
              <a:ext cx="8226990" cy="265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Picture 2" descr="C:\Users\Палецких Елена\Desktop\Komissarenk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t="20778" r="22774" b="60270"/>
            <a:stretch/>
          </p:blipFill>
          <p:spPr bwMode="auto">
            <a:xfrm>
              <a:off x="972954" y="2333328"/>
              <a:ext cx="7203315" cy="191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85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жанры музыки связаны с движением?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343400" y="1947013"/>
            <a:ext cx="2520001" cy="4322479"/>
            <a:chOff x="5257801" y="2055313"/>
            <a:chExt cx="2520001" cy="4322479"/>
          </a:xfrm>
        </p:grpSpPr>
        <p:pic>
          <p:nvPicPr>
            <p:cNvPr id="2053" name="Picture 5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2" y="2055313"/>
              <a:ext cx="2520000" cy="37179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257801" y="5773240"/>
              <a:ext cx="2520000" cy="60455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Марш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Блок-схема: процесс 14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58503" y="1968876"/>
            <a:ext cx="2520000" cy="4300616"/>
            <a:chOff x="1371600" y="2057399"/>
            <a:chExt cx="2520000" cy="4300616"/>
          </a:xfrm>
        </p:grpSpPr>
        <p:pic>
          <p:nvPicPr>
            <p:cNvPr id="20" name="Picture 2" descr="C:\Users\Палецких Елена\Desktop\Новая папка\professional-dancer-couple-dancing-in-costumes-vector-1492416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5" r="12087" b="7953"/>
            <a:stretch/>
          </p:blipFill>
          <p:spPr bwMode="auto">
            <a:xfrm>
              <a:off x="1371600" y="2057399"/>
              <a:ext cx="2520000" cy="37158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371600" y="5773240"/>
              <a:ext cx="2520000" cy="5847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Танец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7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Иоганн Штраус</a:t>
            </a:r>
            <a:br>
              <a:rPr lang="ru-RU" dirty="0" smtClean="0"/>
            </a:br>
            <a:r>
              <a:rPr lang="ru-RU" dirty="0" smtClean="0"/>
              <a:t>«Сказки Венского леса»</a:t>
            </a:r>
            <a:endParaRPr lang="ru-RU" dirty="0"/>
          </a:p>
        </p:txBody>
      </p:sp>
      <p:pic>
        <p:nvPicPr>
          <p:cNvPr id="1029" name="Picture 5" descr="C:\Users\Палецких Елена\Pictures\46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737" y="1968876"/>
            <a:ext cx="267033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048001" y="2255376"/>
            <a:ext cx="2743200" cy="266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Послушайте </a:t>
            </a:r>
          </a:p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и подумайте:</a:t>
            </a:r>
          </a:p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в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чём состоят особенности ритма вальса?</a:t>
            </a:r>
            <a:endParaRPr lang="ru-RU" sz="3200" dirty="0">
              <a:solidFill>
                <a:srgbClr val="660066"/>
              </a:solidFill>
            </a:endParaRPr>
          </a:p>
        </p:txBody>
      </p:sp>
      <p:pic>
        <p:nvPicPr>
          <p:cNvPr id="9" name="и-штраус-сын-сказки-венского-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1" y="628008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040932" y="520887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 descr="C:\Users\Палецких Елена\Desktop\ЗДОРОВЬЕ\DM-ttLnWkAAJ7p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1" y="1968876"/>
            <a:ext cx="2354399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чём состоят особенности ритма вальса?</a:t>
            </a:r>
            <a:endParaRPr lang="ru-RU" dirty="0"/>
          </a:p>
        </p:txBody>
      </p:sp>
      <p:grpSp>
        <p:nvGrpSpPr>
          <p:cNvPr id="2054" name="Группа 2053"/>
          <p:cNvGrpSpPr/>
          <p:nvPr/>
        </p:nvGrpSpPr>
        <p:grpSpPr>
          <a:xfrm>
            <a:off x="495300" y="3002910"/>
            <a:ext cx="2327909" cy="1142494"/>
            <a:chOff x="228601" y="2011739"/>
            <a:chExt cx="2327909" cy="11424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 3">
              <a:hlinkClick r:id="rId2" action="ppaction://hlinksldjump"/>
            </p:cNvPr>
            <p:cNvSpPr/>
            <p:nvPr/>
          </p:nvSpPr>
          <p:spPr>
            <a:xfrm>
              <a:off x="228601" y="2011739"/>
              <a:ext cx="2286000" cy="114249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" y="2269011"/>
              <a:ext cx="1638299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Размер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Text Box 72"/>
            <p:cNvSpPr txBox="1">
              <a:spLocks noChangeArrowheads="1"/>
            </p:cNvSpPr>
            <p:nvPr/>
          </p:nvSpPr>
          <p:spPr bwMode="auto">
            <a:xfrm>
              <a:off x="1761479" y="2419986"/>
              <a:ext cx="795031" cy="72135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2053" name="Прямоугольник 2052"/>
            <p:cNvSpPr/>
            <p:nvPr/>
          </p:nvSpPr>
          <p:spPr>
            <a:xfrm>
              <a:off x="1795520" y="2058348"/>
              <a:ext cx="447558" cy="7232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lvl="0"/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3" name="Блок-схема: процесс 22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377914" y="1968876"/>
            <a:ext cx="5443796" cy="3233361"/>
            <a:chOff x="3428999" y="1981200"/>
            <a:chExt cx="5376863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Прямоугольник 24"/>
            <p:cNvSpPr/>
            <p:nvPr/>
          </p:nvSpPr>
          <p:spPr>
            <a:xfrm>
              <a:off x="3428999" y="1981200"/>
              <a:ext cx="5376863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05200" y="2077015"/>
              <a:ext cx="5257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Чередование одной сильной и двух слабых 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долей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4577736" y="3382479"/>
              <a:ext cx="3079388" cy="1486812"/>
              <a:chOff x="3810000" y="3154234"/>
              <a:chExt cx="3079388" cy="1486812"/>
            </a:xfrm>
          </p:grpSpPr>
          <p:grpSp>
            <p:nvGrpSpPr>
              <p:cNvPr id="28" name="Group 70"/>
              <p:cNvGrpSpPr>
                <a:grpSpLocks/>
              </p:cNvGrpSpPr>
              <p:nvPr/>
            </p:nvGrpSpPr>
            <p:grpSpPr bwMode="auto">
              <a:xfrm>
                <a:off x="3810000" y="3154234"/>
                <a:ext cx="795031" cy="1238906"/>
                <a:chOff x="2204" y="848"/>
                <a:chExt cx="356" cy="612"/>
              </a:xfrm>
            </p:grpSpPr>
            <p:sp>
              <p:nvSpPr>
                <p:cNvPr id="3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2204" y="848"/>
                  <a:ext cx="344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4781" tIns="52391" rIns="104781" bIns="52391">
                  <a:spAutoFit/>
                </a:bodyPr>
                <a:lstStyle>
                  <a:lvl1pPr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52387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04775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57162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9550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527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30099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671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9243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ru-RU" altLang="ru-RU" sz="4200" dirty="0">
                      <a:solidFill>
                        <a:srgbClr val="660066"/>
                      </a:solidFill>
                      <a:latin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3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2204" y="1088"/>
                  <a:ext cx="356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04781" tIns="52391" rIns="104781" bIns="52391">
                  <a:spAutoFit/>
                </a:bodyPr>
                <a:lstStyle>
                  <a:lvl1pPr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52387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04775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57162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9550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527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30099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671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9243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ru-RU" altLang="ru-RU" sz="4200" dirty="0">
                      <a:solidFill>
                        <a:srgbClr val="660066"/>
                      </a:solidFill>
                      <a:latin typeface="Calibri" panose="020F050202020403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29" name="Freeform 90"/>
              <p:cNvSpPr>
                <a:spLocks/>
              </p:cNvSpPr>
              <p:nvPr/>
            </p:nvSpPr>
            <p:spPr bwMode="auto">
              <a:xfrm rot="10800000">
                <a:off x="4633912" y="3352800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  <p:grpSp>
            <p:nvGrpSpPr>
              <p:cNvPr id="30" name="Group 145"/>
              <p:cNvGrpSpPr>
                <a:grpSpLocks/>
              </p:cNvGrpSpPr>
              <p:nvPr/>
            </p:nvGrpSpPr>
            <p:grpSpPr bwMode="auto">
              <a:xfrm>
                <a:off x="4651056" y="4412446"/>
                <a:ext cx="381000" cy="228600"/>
                <a:chOff x="2688" y="3648"/>
                <a:chExt cx="432" cy="192"/>
              </a:xfrm>
            </p:grpSpPr>
            <p:sp>
              <p:nvSpPr>
                <p:cNvPr id="33" name="Line 146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34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660066"/>
                    </a:solidFill>
                  </a:endParaRPr>
                </a:p>
              </p:txBody>
            </p:sp>
          </p:grpSp>
          <p:sp>
            <p:nvSpPr>
              <p:cNvPr id="31" name="Freeform 90"/>
              <p:cNvSpPr>
                <a:spLocks/>
              </p:cNvSpPr>
              <p:nvPr/>
            </p:nvSpPr>
            <p:spPr bwMode="auto">
              <a:xfrm rot="10800000">
                <a:off x="5613124" y="3352801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  <p:sp>
            <p:nvSpPr>
              <p:cNvPr id="32" name="Freeform 90"/>
              <p:cNvSpPr>
                <a:spLocks/>
              </p:cNvSpPr>
              <p:nvPr/>
            </p:nvSpPr>
            <p:spPr bwMode="auto">
              <a:xfrm rot="10800000">
                <a:off x="6556013" y="3352800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9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Определите танец по ритму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Палецких Елена\Desktop\Новая папка (2)\именины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3482340"/>
            <a:ext cx="3890057" cy="2956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ахманинов_Итальянская поль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6000" y="35814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анец 1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айковский_Полонез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3" descr="C:\Users\Палецких Елена\Desktop\Новая папка (2)\25054943_Alexei_De_Lyamin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3477474"/>
            <a:ext cx="3890057" cy="2567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Определите танец по ритму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айковский_Валь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Определите танец по ритму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Палецких Елена\Desktop\Новая папка (2)\первый вальс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3482339"/>
            <a:ext cx="3890057" cy="2723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вель_Болер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Определите танец по ритму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Палецких Елена\Desktop\ЗДОРОВЬЕ\25043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3" y="3482339"/>
            <a:ext cx="2334200" cy="2918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2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1. Соотнесите названия песен с их ритмом</a:t>
            </a:r>
            <a:endParaRPr lang="ru-RU" dirty="0"/>
          </a:p>
        </p:txBody>
      </p:sp>
      <p:grpSp>
        <p:nvGrpSpPr>
          <p:cNvPr id="32770" name="Группа 32769"/>
          <p:cNvGrpSpPr/>
          <p:nvPr/>
        </p:nvGrpSpPr>
        <p:grpSpPr>
          <a:xfrm>
            <a:off x="4287118" y="4079610"/>
            <a:ext cx="4596129" cy="1907764"/>
            <a:chOff x="4287118" y="4079610"/>
            <a:chExt cx="4596129" cy="1907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768" name="Группа 32767"/>
            <p:cNvGrpSpPr/>
            <p:nvPr/>
          </p:nvGrpSpPr>
          <p:grpSpPr>
            <a:xfrm>
              <a:off x="4287118" y="4079610"/>
              <a:ext cx="4596129" cy="806710"/>
              <a:chOff x="4267201" y="5165424"/>
              <a:chExt cx="4596129" cy="806710"/>
            </a:xfrm>
          </p:grpSpPr>
          <p:sp>
            <p:nvSpPr>
              <p:cNvPr id="97" name="Прямоугольник с двумя скругленными противолежащими углами 96"/>
              <p:cNvSpPr/>
              <p:nvPr/>
            </p:nvSpPr>
            <p:spPr>
              <a:xfrm>
                <a:off x="4267201" y="5165424"/>
                <a:ext cx="4530459" cy="80671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4369792" y="5165424"/>
                <a:ext cx="4493538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.__ __.__ __.__ __.__ </a:t>
                </a:r>
                <a:r>
                  <a:rPr lang="ru-RU" sz="3200" b="1" dirty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__ </a:t>
                </a:r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4310301" y="5180664"/>
              <a:ext cx="4511409" cy="806710"/>
              <a:chOff x="4289516" y="4106724"/>
              <a:chExt cx="4511409" cy="806710"/>
            </a:xfrm>
          </p:grpSpPr>
          <p:sp>
            <p:nvSpPr>
              <p:cNvPr id="99" name="Прямоугольник с двумя скругленными противолежащими углами 98"/>
              <p:cNvSpPr/>
              <p:nvPr/>
            </p:nvSpPr>
            <p:spPr>
              <a:xfrm>
                <a:off x="4289516" y="4106724"/>
                <a:ext cx="4511409" cy="80671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561759" y="4106724"/>
                <a:ext cx="4022256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…… __ …… __ ………….. </a:t>
                </a:r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4276371" y="3029526"/>
            <a:ext cx="4634603" cy="806710"/>
            <a:chOff x="4255586" y="3048000"/>
            <a:chExt cx="4634603" cy="806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4267201" y="3048000"/>
              <a:ext cx="4533724" cy="80671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255586" y="3048000"/>
              <a:ext cx="46346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660066"/>
                  </a:solidFill>
                  <a:latin typeface="Calibri" panose="020F0502020204030204" pitchFamily="34" charset="0"/>
                  <a:ea typeface="Times New Roman"/>
                </a:rPr>
                <a:t>__  __  __ .. __ .. __ .. __ .. </a:t>
              </a:r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8062" y="4106724"/>
            <a:ext cx="3624944" cy="806709"/>
            <a:chOff x="517069" y="3606269"/>
            <a:chExt cx="362494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Прямоугольник с двумя скругленными противолежащими углами 91"/>
            <p:cNvSpPr/>
            <p:nvPr/>
          </p:nvSpPr>
          <p:spPr>
            <a:xfrm flipH="1">
              <a:off x="517069" y="3606269"/>
              <a:ext cx="3581399" cy="806709"/>
            </a:xfrm>
            <a:prstGeom prst="round2DiagRect">
              <a:avLst/>
            </a:prstGeom>
            <a:gradFill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FFC00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1" name="Text Box 3"/>
            <p:cNvSpPr txBox="1">
              <a:spLocks noChangeArrowheads="1"/>
            </p:cNvSpPr>
            <p:nvPr/>
          </p:nvSpPr>
          <p:spPr bwMode="auto">
            <a:xfrm>
              <a:off x="560613" y="3690123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«Дорога Добра»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26572" y="5165425"/>
            <a:ext cx="3646714" cy="806709"/>
            <a:chOff x="538841" y="5260090"/>
            <a:chExt cx="364671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Прямоугольник с двумя скругленными противолежащими углами 92"/>
            <p:cNvSpPr/>
            <p:nvPr/>
          </p:nvSpPr>
          <p:spPr>
            <a:xfrm flipH="1">
              <a:off x="538841" y="5260090"/>
              <a:ext cx="3603172" cy="806709"/>
            </a:xfrm>
            <a:prstGeom prst="round2DiagRect">
              <a:avLst/>
            </a:prstGeom>
            <a:gradFill>
              <a:gsLst>
                <a:gs pos="0">
                  <a:srgbClr val="00B050"/>
                </a:gs>
                <a:gs pos="50000">
                  <a:schemeClr val="bg1"/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560612" y="5386694"/>
              <a:ext cx="362494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«Лев и брадобрей»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08062" y="3048000"/>
            <a:ext cx="3603172" cy="806709"/>
            <a:chOff x="538841" y="1961467"/>
            <a:chExt cx="3603172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 flipH="1">
              <a:off x="538841" y="1961467"/>
              <a:ext cx="3603172" cy="806709"/>
            </a:xfrm>
            <a:prstGeom prst="round2DiagRect">
              <a:avLst/>
            </a:prstGeom>
            <a:gradFill>
              <a:gsLst>
                <a:gs pos="0">
                  <a:srgbClr val="FF9966"/>
                </a:gs>
                <a:gs pos="50000">
                  <a:schemeClr val="bg1"/>
                </a:gs>
                <a:gs pos="100000">
                  <a:srgbClr val="FF9966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2" name="Text Box 4"/>
            <p:cNvSpPr txBox="1">
              <a:spLocks noChangeArrowheads="1"/>
            </p:cNvSpPr>
            <p:nvPr/>
          </p:nvSpPr>
          <p:spPr bwMode="auto">
            <a:xfrm>
              <a:off x="560613" y="2059388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Гимн России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769" name="Группа 32768"/>
          <p:cNvGrpSpPr/>
          <p:nvPr/>
        </p:nvGrpSpPr>
        <p:grpSpPr>
          <a:xfrm>
            <a:off x="285202" y="1676400"/>
            <a:ext cx="4667798" cy="1077218"/>
            <a:chOff x="285202" y="1676400"/>
            <a:chExt cx="4667798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Пятиугольник 112">
              <a:hlinkClick r:id="rId2" action="ppaction://hlinksldjump"/>
            </p:cNvPr>
            <p:cNvSpPr/>
            <p:nvPr/>
          </p:nvSpPr>
          <p:spPr>
            <a:xfrm>
              <a:off x="296632" y="1676400"/>
              <a:ext cx="4656368" cy="1077218"/>
            </a:xfrm>
            <a:prstGeom prst="homePlate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5202" y="1676400"/>
              <a:ext cx="40845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Ключ 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к расшифровке </a:t>
              </a:r>
            </a:p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«Азбуки Морзе»</a:t>
              </a: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5105400" y="1684020"/>
            <a:ext cx="3695525" cy="1077218"/>
            <a:chOff x="6240232" y="-1510397"/>
            <a:chExt cx="3695525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Прямоугольник с двумя скругленными противолежащими углами 122">
              <a:hlinkClick r:id="rId2" action="ppaction://hlinksldjump"/>
            </p:cNvPr>
            <p:cNvSpPr/>
            <p:nvPr/>
          </p:nvSpPr>
          <p:spPr>
            <a:xfrm>
              <a:off x="6240232" y="-1510397"/>
              <a:ext cx="3695525" cy="1077218"/>
            </a:xfrm>
            <a:prstGeom prst="round2DiagRect">
              <a:avLst/>
            </a:prstGeom>
            <a:gradFill>
              <a:gsLst>
                <a:gs pos="0">
                  <a:srgbClr val="FF66FF"/>
                </a:gs>
                <a:gs pos="100000">
                  <a:srgbClr val="FF66FF"/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240232" y="-1510397"/>
              <a:ext cx="3457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   короткий звук </a:t>
              </a: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/>
                </a:rPr>
                <a:t>—    долгий звук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</p:grpSp>
      <p:sp>
        <p:nvSpPr>
          <p:cNvPr id="29" name="Блок-схема: процесс 2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399 -0.1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00017 0.31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2. «Зашифруйте» ритм песни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08062" y="4106724"/>
            <a:ext cx="3624944" cy="806709"/>
            <a:chOff x="517069" y="3606269"/>
            <a:chExt cx="362494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Прямоугольник с двумя скругленными противолежащими углами 91"/>
            <p:cNvSpPr/>
            <p:nvPr/>
          </p:nvSpPr>
          <p:spPr>
            <a:xfrm flipH="1">
              <a:off x="517069" y="3606269"/>
              <a:ext cx="3581399" cy="806709"/>
            </a:xfrm>
            <a:prstGeom prst="round2Diag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1" name="Text Box 3"/>
            <p:cNvSpPr txBox="1">
              <a:spLocks noChangeArrowheads="1"/>
            </p:cNvSpPr>
            <p:nvPr/>
          </p:nvSpPr>
          <p:spPr bwMode="auto">
            <a:xfrm>
              <a:off x="560613" y="3690123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«Погоня»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769" name="Группа 32768"/>
          <p:cNvGrpSpPr/>
          <p:nvPr/>
        </p:nvGrpSpPr>
        <p:grpSpPr>
          <a:xfrm>
            <a:off x="277034" y="1676400"/>
            <a:ext cx="4675966" cy="1077218"/>
            <a:chOff x="277034" y="1676400"/>
            <a:chExt cx="4675966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Пятиугольник 112">
              <a:hlinkClick r:id="rId2" action="ppaction://hlinksldjump"/>
            </p:cNvPr>
            <p:cNvSpPr/>
            <p:nvPr/>
          </p:nvSpPr>
          <p:spPr>
            <a:xfrm>
              <a:off x="296632" y="1676400"/>
              <a:ext cx="4656368" cy="1077218"/>
            </a:xfrm>
            <a:prstGeom prst="homePlate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77034" y="1922621"/>
              <a:ext cx="4326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«Ключ» к шифрованию </a:t>
              </a: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5126185" y="1684020"/>
            <a:ext cx="3695525" cy="1077218"/>
            <a:chOff x="6240232" y="-1510397"/>
            <a:chExt cx="3695525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Прямоугольник с двумя скругленными противолежащими углами 122">
              <a:hlinkClick r:id="rId2" action="ppaction://hlinksldjump"/>
            </p:cNvPr>
            <p:cNvSpPr/>
            <p:nvPr/>
          </p:nvSpPr>
          <p:spPr>
            <a:xfrm>
              <a:off x="6240232" y="-1510397"/>
              <a:ext cx="3695525" cy="1077218"/>
            </a:xfrm>
            <a:prstGeom prst="round2DiagRect">
              <a:avLst/>
            </a:prstGeom>
            <a:gradFill>
              <a:gsLst>
                <a:gs pos="0">
                  <a:srgbClr val="FF66FF"/>
                </a:gs>
                <a:gs pos="100000">
                  <a:srgbClr val="FF66FF"/>
                </a:gs>
                <a:gs pos="5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240232" y="-1510397"/>
              <a:ext cx="3457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   короткий звук </a:t>
              </a: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/>
                </a:rPr>
                <a:t>—    долгий звук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291251" y="4079610"/>
            <a:ext cx="4530459" cy="806710"/>
            <a:chOff x="4287118" y="4079610"/>
            <a:chExt cx="4530459" cy="806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Прямоугольник с двумя скругленными противолежащими углами 96"/>
            <p:cNvSpPr/>
            <p:nvPr/>
          </p:nvSpPr>
          <p:spPr>
            <a:xfrm>
              <a:off x="4287118" y="4079610"/>
              <a:ext cx="4530459" cy="80671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150140" y="4079610"/>
              <a:ext cx="27510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660066"/>
                  </a:solidFill>
                  <a:latin typeface="Calibri" panose="020F0502020204030204" pitchFamily="34" charset="0"/>
                </a:rPr>
                <a:t>. __ …__ . __ .. __</a:t>
              </a:r>
            </a:p>
          </p:txBody>
        </p:sp>
      </p:grpSp>
      <p:sp>
        <p:nvSpPr>
          <p:cNvPr id="16" name="Блок-схема: процесс 15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308862" y="510501"/>
            <a:ext cx="6337934" cy="2804199"/>
            <a:chOff x="1500189" y="167601"/>
            <a:chExt cx="6337934" cy="280419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00189" y="167601"/>
              <a:ext cx="6337934" cy="280419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755457" y="283904"/>
              <a:ext cx="5945504" cy="255454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Движенье</a:t>
              </a:r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, ритм, мелодия, шаги,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Вперед, назад и поворот,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Прогиб, рывок и взмах ноги,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Кто танцевал – тот всё поймет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!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			    Т. Безымянная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2" descr="C:\Users\Палецких Елена\Desktop\Новая папка (2)\100362605_V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88603"/>
            <a:ext cx="4693920" cy="3491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Гимнастика для глаз</a:t>
            </a:r>
            <a:br>
              <a:rPr lang="ru-RU" dirty="0" smtClean="0"/>
            </a:br>
            <a:r>
              <a:rPr lang="ru-RU" dirty="0" smtClean="0"/>
              <a:t>Следите за движущимся шариком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7707573" y="3565066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72392" y="3565066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339933"/>
              </a:gs>
              <a:gs pos="100000">
                <a:srgbClr val="0066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130382" y="1752600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65000">
                <a:srgbClr val="0A128C"/>
              </a:gs>
              <a:gs pos="77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44511" y="358265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10392" y="358646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-штраус-сын-сказки-венского-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8461" y="290643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Физкультминутка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49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8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C -0.00157 -0.00486 -0.15365 -0.00787 -0.34237 -0.00787 C -0.53039 -0.00787 -0.68039 -0.00486 -0.68039 -2.59259E-6 C -0.68039 0.00394 -0.53039 0.00787 -0.34115 0.00787 C -0.15365 0.00787 4.72222E-6 0.00394 4.72222E-6 -2.59259E-6 Z " pathEditMode="relative" rAng="5400000" ptsTypes="fffff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8000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2.22222E-6 3.33333E-6 C 0.00243 3.33333E-6 0.00486 0.11921 0.00486 0.26713 C 0.00486 0.41458 0.00243 0.53449 2.22222E-6 0.53449 C -0.00295 0.53449 -0.00486 0.41458 -0.00486 0.26713 C -0.00486 0.11921 -0.00295 3.33333E-6 2.22222E-6 3.33333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8000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0017 0.00926 C -0.00017 0.17894 -0.17899 0.31759 -0.39948 0.31759 C -0.61927 0.31759 -0.79844 0.17894 -0.79844 0.00926 C -0.79844 -0.16042 -0.61927 -0.29653 -0.39948 -0.29653 C -0.17899 -0.29653 -0.00017 -0.16042 -0.00017 0.00926 Z " pathEditMode="relative" rAng="540000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13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8000" accel="50000" decel="5000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Motion origin="layout" path="M 3.33333E-6 2.22222E-6 C 0.00034 0.14768 0.15364 0.26504 0.34305 0.26504 C 0.53211 0.26504 0.68402 0.14699 0.68437 0.00069 C 0.68437 -0.14699 0.53177 -0.26667 0.34288 -0.26736 C 0.15364 -0.26597 0.00086 -0.14653 3.33333E-6 2.22222E-6 Z " pathEditMode="relative" rAng="16200000" ptsTypes="fffff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9000" accel="50000" decel="50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-0.00729 0.01319 C -0.00642 -0.08403 0.05052 -0.16343 0.12222 -0.16343 C 0.20555 -0.16343 0.23611 -0.07477 0.24878 -0.02245 L 0.26215 0.04792 C 0.27465 0.10139 0.30764 0.18889 0.40226 0.18889 C 0.4625 0.18889 0.53316 0.11065 0.53316 0.01319 C 0.53316 -0.08403 0.46302 -0.16343 0.40226 -0.16343 C 0.30764 -0.16343 0.275 -0.07292 0.26215 -0.02245 L 0.24878 0.04792 C 0.23611 0.10139 0.20555 0.18889 0.12187 0.18889 C 0.05087 0.18889 -0.00747 0.11065 -0.00729 0.01319 Z " pathEditMode="relative" rAng="0" ptsTypes="ffFffffFfff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ая прямоугольная выноска 12"/>
          <p:cNvSpPr/>
          <p:nvPr/>
        </p:nvSpPr>
        <p:spPr>
          <a:xfrm>
            <a:off x="2725710" y="4648200"/>
            <a:ext cx="6096000" cy="1295400"/>
          </a:xfrm>
          <a:prstGeom prst="wedgeRoundRectCallout">
            <a:avLst>
              <a:gd name="adj1" fmla="val -58430"/>
              <a:gd name="adj2" fmla="val -4842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Коренные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свойства ритма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2725710" y="4651169"/>
            <a:ext cx="6096000" cy="1295400"/>
          </a:xfrm>
          <a:prstGeom prst="wedgeRoundRectCallout">
            <a:avLst>
              <a:gd name="adj1" fmla="val -58430"/>
              <a:gd name="adj2" fmla="val -4842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Коренные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свойства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ритма:</a:t>
            </a:r>
          </a:p>
          <a:p>
            <a:pPr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порядок и симметрия.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236220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Три примера ритма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окружающем мире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2725710" y="1972890"/>
            <a:ext cx="6096000" cy="236220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Три примера ритма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окружающем мире: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смена времён года, месяцев (времени суток), биение сердца.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319151" y="1972890"/>
            <a:ext cx="806040" cy="1213200"/>
            <a:chOff x="1319150" y="3048000"/>
            <a:chExt cx="806040" cy="12132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319151" y="304800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8" descr="C:\Users\Палецких Елена\Desktop\0dfda33f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50" y="3359388"/>
              <a:ext cx="806039" cy="59042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37094" y="211782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3" descr="C:\Users\Палецких Елена\Desktop\ЗДОРОВЬЕ\ancient-greek-vase_6221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152" y="4648200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ая прямоугольная выноска 12"/>
          <p:cNvSpPr/>
          <p:nvPr/>
        </p:nvSpPr>
        <p:spPr>
          <a:xfrm>
            <a:off x="2725710" y="4114800"/>
            <a:ext cx="6096000" cy="1828800"/>
          </a:xfrm>
          <a:prstGeom prst="wedgeRoundRectCallout">
            <a:avLst>
              <a:gd name="adj1" fmla="val -58625"/>
              <a:gd name="adj2" fmla="val -3619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Жанры музыки, которые связаны с движением: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Палецких Елена\Desktop\Новая папка\professional-dancer-couple-dancing-in-costumes-vector-149241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r="13397" b="7953"/>
          <a:stretch/>
        </p:blipFill>
        <p:spPr bwMode="auto">
          <a:xfrm>
            <a:off x="1319152" y="4628994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094" y="211782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19152" y="1972890"/>
            <a:ext cx="806039" cy="1213200"/>
            <a:chOff x="1319152" y="1972890"/>
            <a:chExt cx="806039" cy="12132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319152" y="197289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0800000">
              <a:off x="1528847" y="2241542"/>
              <a:ext cx="250687" cy="614277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5 w 175"/>
                <a:gd name="T7" fmla="*/ 56 h 489"/>
                <a:gd name="T8" fmla="*/ 11 w 175"/>
                <a:gd name="T9" fmla="*/ 45 h 489"/>
                <a:gd name="T10" fmla="*/ 20 w 175"/>
                <a:gd name="T11" fmla="*/ 35 h 489"/>
                <a:gd name="T12" fmla="*/ 33 w 175"/>
                <a:gd name="T13" fmla="*/ 25 h 489"/>
                <a:gd name="T14" fmla="*/ 44 w 175"/>
                <a:gd name="T15" fmla="*/ 18 h 489"/>
                <a:gd name="T16" fmla="*/ 53 w 175"/>
                <a:gd name="T17" fmla="*/ 14 h 489"/>
                <a:gd name="T18" fmla="*/ 63 w 175"/>
                <a:gd name="T19" fmla="*/ 9 h 489"/>
                <a:gd name="T20" fmla="*/ 81 w 175"/>
                <a:gd name="T21" fmla="*/ 4 h 489"/>
                <a:gd name="T22" fmla="*/ 98 w 175"/>
                <a:gd name="T23" fmla="*/ 1 h 489"/>
                <a:gd name="T24" fmla="*/ 117 w 175"/>
                <a:gd name="T25" fmla="*/ 0 h 489"/>
                <a:gd name="T26" fmla="*/ 130 w 175"/>
                <a:gd name="T27" fmla="*/ 2 h 489"/>
                <a:gd name="T28" fmla="*/ 144 w 175"/>
                <a:gd name="T29" fmla="*/ 6 h 489"/>
                <a:gd name="T30" fmla="*/ 156 w 175"/>
                <a:gd name="T31" fmla="*/ 11 h 489"/>
                <a:gd name="T32" fmla="*/ 165 w 175"/>
                <a:gd name="T33" fmla="*/ 19 h 489"/>
                <a:gd name="T34" fmla="*/ 171 w 175"/>
                <a:gd name="T35" fmla="*/ 28 h 489"/>
                <a:gd name="T36" fmla="*/ 173 w 175"/>
                <a:gd name="T37" fmla="*/ 33 h 489"/>
                <a:gd name="T38" fmla="*/ 174 w 175"/>
                <a:gd name="T39" fmla="*/ 45 h 489"/>
                <a:gd name="T40" fmla="*/ 173 w 175"/>
                <a:gd name="T41" fmla="*/ 56 h 489"/>
                <a:gd name="T42" fmla="*/ 168 w 175"/>
                <a:gd name="T43" fmla="*/ 67 h 489"/>
                <a:gd name="T44" fmla="*/ 159 w 175"/>
                <a:gd name="T45" fmla="*/ 79 h 489"/>
                <a:gd name="T46" fmla="*/ 147 w 175"/>
                <a:gd name="T47" fmla="*/ 89 h 489"/>
                <a:gd name="T48" fmla="*/ 135 w 175"/>
                <a:gd name="T49" fmla="*/ 99 h 489"/>
                <a:gd name="T50" fmla="*/ 120 w 175"/>
                <a:gd name="T51" fmla="*/ 107 h 489"/>
                <a:gd name="T52" fmla="*/ 102 w 175"/>
                <a:gd name="T53" fmla="*/ 113 h 489"/>
                <a:gd name="T54" fmla="*/ 84 w 175"/>
                <a:gd name="T55" fmla="*/ 117 h 489"/>
                <a:gd name="T56" fmla="*/ 70 w 175"/>
                <a:gd name="T57" fmla="*/ 119 h 489"/>
                <a:gd name="T58" fmla="*/ 53 w 175"/>
                <a:gd name="T59" fmla="*/ 118 h 489"/>
                <a:gd name="T60" fmla="*/ 37 w 175"/>
                <a:gd name="T61" fmla="*/ 115 h 489"/>
                <a:gd name="T62" fmla="*/ 28 w 175"/>
                <a:gd name="T63" fmla="*/ 112 h 489"/>
                <a:gd name="T64" fmla="*/ 20 w 175"/>
                <a:gd name="T65" fmla="*/ 108 h 489"/>
                <a:gd name="T66" fmla="*/ 0 w 175"/>
                <a:gd name="T67" fmla="*/ 48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48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длительностей нот и пауз.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2725710" y="4114800"/>
            <a:ext cx="6096000" cy="1828800"/>
          </a:xfrm>
          <a:prstGeom prst="wedgeRoundRectCallout">
            <a:avLst>
              <a:gd name="adj1" fmla="val -58625"/>
              <a:gd name="adj2" fmla="val -3619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Жанры музыки, которые связаны с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движением: </a:t>
            </a:r>
          </a:p>
          <a:p>
            <a:pPr lvl="0"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танец и марш.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319152" y="1972890"/>
            <a:ext cx="949391" cy="1213200"/>
            <a:chOff x="1319152" y="1972890"/>
            <a:chExt cx="949391" cy="12132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319152" y="197289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 Box 71"/>
            <p:cNvSpPr txBox="1">
              <a:spLocks noChangeArrowheads="1"/>
            </p:cNvSpPr>
            <p:nvPr/>
          </p:nvSpPr>
          <p:spPr bwMode="auto">
            <a:xfrm>
              <a:off x="1490747" y="1976224"/>
              <a:ext cx="777796" cy="760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Text Box 72"/>
            <p:cNvSpPr txBox="1">
              <a:spLocks noChangeArrowheads="1"/>
            </p:cNvSpPr>
            <p:nvPr/>
          </p:nvSpPr>
          <p:spPr bwMode="auto">
            <a:xfrm>
              <a:off x="1463615" y="2425273"/>
              <a:ext cx="804928" cy="760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725710" y="4343400"/>
            <a:ext cx="6096000" cy="1600200"/>
            <a:chOff x="2725710" y="4343400"/>
            <a:chExt cx="6096000" cy="1600200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2725710" y="4343400"/>
              <a:ext cx="6096000" cy="1600200"/>
            </a:xfrm>
            <a:prstGeom prst="wedgeRoundRectCallout">
              <a:avLst>
                <a:gd name="adj1" fmla="val -58625"/>
                <a:gd name="adj2" fmla="val -32097"/>
                <a:gd name="adj3" fmla="val 1666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Австрийский композитор </a:t>
              </a:r>
              <a:endPara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                            написал </a:t>
              </a:r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вальс «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Сказки                           ».</a:t>
              </a:r>
              <a:endPara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2895600" y="5334000"/>
              <a:ext cx="2514600" cy="0"/>
            </a:xfrm>
            <a:prstGeom prst="line">
              <a:avLst/>
            </a:prstGeom>
            <a:ln w="25400">
              <a:solidFill>
                <a:srgbClr val="660066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419600" y="5839504"/>
              <a:ext cx="2362200" cy="0"/>
            </a:xfrm>
            <a:prstGeom prst="line">
              <a:avLst/>
            </a:prstGeom>
            <a:ln w="25400">
              <a:solidFill>
                <a:srgbClr val="660066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Скругленная прямоугольная выноска 25"/>
          <p:cNvSpPr/>
          <p:nvPr/>
        </p:nvSpPr>
        <p:spPr>
          <a:xfrm>
            <a:off x="2725710" y="4343400"/>
            <a:ext cx="6096000" cy="1600200"/>
          </a:xfrm>
          <a:prstGeom prst="wedgeRoundRectCallout">
            <a:avLst>
              <a:gd name="adj1" fmla="val -58625"/>
              <a:gd name="adj2" fmla="val -32097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Австрийский композитор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Иоганн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Штраус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написал вальс «Сказки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Венского леса».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20657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Неповторимое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своеобразие ритма вальса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заключается</a:t>
            </a: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Палецких Елена\Desktop\ЗДОРОВЬЕ\DM-ttLnWkAAJ7p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 bwMode="auto">
          <a:xfrm>
            <a:off x="1319151" y="4628993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094" y="211782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725710" y="1972890"/>
            <a:ext cx="6096000" cy="20657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Неповторимое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своеобразие ритма вальса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заключается           </a:t>
            </a:r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размере ¾ и чередовании сильной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двух слабых долей.</a:t>
            </a:r>
          </a:p>
        </p:txBody>
      </p:sp>
    </p:spTree>
    <p:extLst>
      <p:ext uri="{BB962C8B-B14F-4D97-AF65-F5344CB8AC3E}">
        <p14:creationId xmlns:p14="http://schemas.microsoft.com/office/powerpoint/2010/main" val="36261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Подведём итоги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3699" y="2151728"/>
            <a:ext cx="771660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очему ритм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был вначале? 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4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чему </a:t>
            </a:r>
            <a:r>
              <a:rPr lang="ru-RU" dirty="0" smtClean="0"/>
              <a:t>побуждает </a:t>
            </a:r>
            <a:r>
              <a:rPr lang="ru-RU" dirty="0"/>
              <a:t>человека ритм?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4191000" y="1752600"/>
            <a:ext cx="4800600" cy="2057400"/>
          </a:xfrm>
          <a:prstGeom prst="cloudCallout">
            <a:avLst>
              <a:gd name="adj1" fmla="val -29878"/>
              <a:gd name="adj2" fmla="val 68272"/>
            </a:avLst>
          </a:prstGeom>
          <a:gradFill>
            <a:gsLst>
              <a:gs pos="25000">
                <a:schemeClr val="accent5">
                  <a:tint val="50000"/>
                  <a:satMod val="300000"/>
                </a:schemeClr>
              </a:gs>
              <a:gs pos="100000">
                <a:schemeClr val="bg1"/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Движение – это жизнь!</a:t>
            </a:r>
            <a:endParaRPr lang="ru-RU" sz="4400" dirty="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C:\Users\Палецких Елена\Desktop\I3AJ5lnj5y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роцесс 5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задание: создайте </a:t>
            </a:r>
            <a:r>
              <a:rPr lang="ru-RU" dirty="0"/>
              <a:t>свою ритмическую композицию</a:t>
            </a:r>
          </a:p>
        </p:txBody>
      </p:sp>
      <p:pic>
        <p:nvPicPr>
          <p:cNvPr id="1026" name="Picture 2" descr="C:\Users\Палецких Елена\Desktop\Мой урок по ФГОС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657600" cy="3645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5400" y="1981200"/>
            <a:ext cx="3600000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вы делали на уроке с удовольствием?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69373358"/>
              </p:ext>
            </p:extLst>
          </p:nvPr>
        </p:nvGraphicFramePr>
        <p:xfrm>
          <a:off x="0" y="1752600"/>
          <a:ext cx="9144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20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609600" y="2026892"/>
            <a:ext cx="223910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Какой смайлик соответствует вашему настроению?</a:t>
            </a:r>
            <a:endParaRPr lang="ru-RU" sz="4000" b="1" dirty="0">
              <a:latin typeface="Times New Roman" panose="02020603050405020304" pitchFamily="18" charset="0"/>
            </a:endParaRPr>
          </a:p>
        </p:txBody>
      </p:sp>
      <p:pic>
        <p:nvPicPr>
          <p:cNvPr id="1032" name="Picture 8" descr="C:\Users\Палецких Елена\Desktop\ЗДОРОВЬЕ\Иллюстрации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85" r="23376"/>
          <a:stretch/>
        </p:blipFill>
        <p:spPr bwMode="auto">
          <a:xfrm>
            <a:off x="6271845" y="3200400"/>
            <a:ext cx="227136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ershvin_Clap_your_hands_(mp3n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9745" y="27432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785876" y="1677894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rshvin_Clap_your_hands_(mp3n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49" y="3066339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8003380" y="1937957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400" dirty="0" smtClean="0">
                <a:latin typeface="Calibri" panose="020F0502020204030204" pitchFamily="34" charset="0"/>
              </a:rPr>
              <a:t>Джордж Гершвин</a:t>
            </a:r>
            <a:br>
              <a:rPr lang="ru-RU" altLang="ru-RU" sz="4400" dirty="0" smtClean="0">
                <a:latin typeface="Calibri" panose="020F0502020204030204" pitchFamily="34" charset="0"/>
              </a:rPr>
            </a:br>
            <a:r>
              <a:rPr lang="ru-RU" altLang="ru-RU" sz="4400" dirty="0" smtClean="0">
                <a:latin typeface="Calibri" panose="020F0502020204030204" pitchFamily="34" charset="0"/>
              </a:rPr>
              <a:t>«Хлопай в ладоши»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81000" y="1915876"/>
            <a:ext cx="7239000" cy="4004001"/>
            <a:chOff x="381000" y="1915876"/>
            <a:chExt cx="7239000" cy="4004001"/>
          </a:xfrm>
        </p:grpSpPr>
        <p:sp>
          <p:nvSpPr>
            <p:cNvPr id="168" name="Прямоугольник 167"/>
            <p:cNvSpPr/>
            <p:nvPr/>
          </p:nvSpPr>
          <p:spPr>
            <a:xfrm>
              <a:off x="381000" y="1915876"/>
              <a:ext cx="7239000" cy="400400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682385" y="2063728"/>
              <a:ext cx="6705594" cy="3676131"/>
              <a:chOff x="131626" y="1476872"/>
              <a:chExt cx="8917390" cy="5016196"/>
            </a:xfrm>
          </p:grpSpPr>
          <p:cxnSp>
            <p:nvCxnSpPr>
              <p:cNvPr id="154" name="Прямая соединительная линия 153"/>
              <p:cNvCxnSpPr/>
              <p:nvPr/>
            </p:nvCxnSpPr>
            <p:spPr>
              <a:xfrm>
                <a:off x="4648200" y="1483431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>
                <a:off x="2286000" y="1520766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>
                <a:off x="6934200" y="1476872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Группа 165"/>
              <p:cNvGrpSpPr/>
              <p:nvPr/>
            </p:nvGrpSpPr>
            <p:grpSpPr>
              <a:xfrm>
                <a:off x="131626" y="1564659"/>
                <a:ext cx="8917390" cy="4884515"/>
                <a:chOff x="131626" y="1564659"/>
                <a:chExt cx="8917390" cy="4884515"/>
              </a:xfrm>
            </p:grpSpPr>
            <p:grpSp>
              <p:nvGrpSpPr>
                <p:cNvPr id="104" name="Группа 103"/>
                <p:cNvGrpSpPr/>
                <p:nvPr/>
              </p:nvGrpSpPr>
              <p:grpSpPr>
                <a:xfrm>
                  <a:off x="131626" y="1564659"/>
                  <a:ext cx="8917390" cy="921366"/>
                  <a:chOff x="381000" y="3733800"/>
                  <a:chExt cx="8917390" cy="921366"/>
                </a:xfrm>
              </p:grpSpPr>
              <p:grpSp>
                <p:nvGrpSpPr>
                  <p:cNvPr id="80" name="Группа 79"/>
                  <p:cNvGrpSpPr/>
                  <p:nvPr/>
                </p:nvGrpSpPr>
                <p:grpSpPr>
                  <a:xfrm>
                    <a:off x="381000" y="3733800"/>
                    <a:ext cx="4648200" cy="921366"/>
                    <a:chOff x="3833228" y="5343240"/>
                    <a:chExt cx="4648200" cy="921366"/>
                  </a:xfrm>
                </p:grpSpPr>
                <p:cxnSp>
                  <p:nvCxnSpPr>
                    <p:cNvPr id="81" name="Прямая соединительная линия 80"/>
                    <p:cNvCxnSpPr/>
                    <p:nvPr/>
                  </p:nvCxnSpPr>
                  <p:spPr>
                    <a:xfrm>
                      <a:off x="3833228" y="609600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2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8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0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83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86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87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88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84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85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92" name="Группа 91"/>
                  <p:cNvGrpSpPr/>
                  <p:nvPr/>
                </p:nvGrpSpPr>
                <p:grpSpPr>
                  <a:xfrm>
                    <a:off x="5005754" y="3733800"/>
                    <a:ext cx="4292636" cy="921366"/>
                    <a:chOff x="3833228" y="5343240"/>
                    <a:chExt cx="4292636" cy="921366"/>
                  </a:xfrm>
                </p:grpSpPr>
                <p:cxnSp>
                  <p:nvCxnSpPr>
                    <p:cNvPr id="93" name="Прямая соединительная линия 92"/>
                    <p:cNvCxnSpPr/>
                    <p:nvPr/>
                  </p:nvCxnSpPr>
                  <p:spPr>
                    <a:xfrm>
                      <a:off x="3833228" y="6096000"/>
                      <a:ext cx="4292636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4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01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2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3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95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98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9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96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97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29" name="Группа 128"/>
                <p:cNvGrpSpPr/>
                <p:nvPr/>
              </p:nvGrpSpPr>
              <p:grpSpPr>
                <a:xfrm>
                  <a:off x="137113" y="2823207"/>
                  <a:ext cx="8911903" cy="959314"/>
                  <a:chOff x="533400" y="1734542"/>
                  <a:chExt cx="8911903" cy="959314"/>
                </a:xfrm>
              </p:grpSpPr>
              <p:grpSp>
                <p:nvGrpSpPr>
                  <p:cNvPr id="4" name="Группа 3"/>
                  <p:cNvGrpSpPr/>
                  <p:nvPr/>
                </p:nvGrpSpPr>
                <p:grpSpPr>
                  <a:xfrm>
                    <a:off x="533400" y="1734542"/>
                    <a:ext cx="4648200" cy="959314"/>
                    <a:chOff x="533400" y="1734542"/>
                    <a:chExt cx="4648200" cy="959314"/>
                  </a:xfrm>
                </p:grpSpPr>
                <p:cxnSp>
                  <p:nvCxnSpPr>
                    <p:cNvPr id="69" name="Прямая соединительная линия 68"/>
                    <p:cNvCxnSpPr/>
                    <p:nvPr/>
                  </p:nvCxnSpPr>
                  <p:spPr>
                    <a:xfrm>
                      <a:off x="533400" y="252525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77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8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71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7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7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73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05" name="Группа 104"/>
                  <p:cNvGrpSpPr/>
                  <p:nvPr/>
                </p:nvGrpSpPr>
                <p:grpSpPr>
                  <a:xfrm>
                    <a:off x="5158154" y="1734542"/>
                    <a:ext cx="4287149" cy="959314"/>
                    <a:chOff x="533400" y="1734542"/>
                    <a:chExt cx="4287149" cy="959314"/>
                  </a:xfrm>
                </p:grpSpPr>
                <p:cxnSp>
                  <p:nvCxnSpPr>
                    <p:cNvPr id="106" name="Прямая соединительная линия 105"/>
                    <p:cNvCxnSpPr/>
                    <p:nvPr/>
                  </p:nvCxnSpPr>
                  <p:spPr>
                    <a:xfrm>
                      <a:off x="533400" y="2525250"/>
                      <a:ext cx="4287149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7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1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8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11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2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3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09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10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2" name="Группа 141"/>
                <p:cNvGrpSpPr/>
                <p:nvPr/>
              </p:nvGrpSpPr>
              <p:grpSpPr>
                <a:xfrm>
                  <a:off x="143884" y="4185776"/>
                  <a:ext cx="8905132" cy="968049"/>
                  <a:chOff x="143884" y="4293283"/>
                  <a:chExt cx="8905132" cy="968049"/>
                </a:xfrm>
              </p:grpSpPr>
              <p:grpSp>
                <p:nvGrpSpPr>
                  <p:cNvPr id="8" name="Группа 7"/>
                  <p:cNvGrpSpPr/>
                  <p:nvPr/>
                </p:nvGrpSpPr>
                <p:grpSpPr>
                  <a:xfrm>
                    <a:off x="143884" y="4339966"/>
                    <a:ext cx="4648200" cy="921366"/>
                    <a:chOff x="3833228" y="5343240"/>
                    <a:chExt cx="4648200" cy="921366"/>
                  </a:xfrm>
                </p:grpSpPr>
                <p:cxnSp>
                  <p:nvCxnSpPr>
                    <p:cNvPr id="9" name="Прямая соединительная линия 8"/>
                    <p:cNvCxnSpPr/>
                    <p:nvPr/>
                  </p:nvCxnSpPr>
                  <p:spPr>
                    <a:xfrm>
                      <a:off x="3833228" y="609600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7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8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3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17" name="Группа 116"/>
                  <p:cNvGrpSpPr/>
                  <p:nvPr/>
                </p:nvGrpSpPr>
                <p:grpSpPr>
                  <a:xfrm>
                    <a:off x="4792084" y="4293283"/>
                    <a:ext cx="4256932" cy="959314"/>
                    <a:chOff x="533400" y="1734542"/>
                    <a:chExt cx="4256932" cy="959314"/>
                  </a:xfrm>
                </p:grpSpPr>
                <p:cxnSp>
                  <p:nvCxnSpPr>
                    <p:cNvPr id="118" name="Прямая соединительная линия 117"/>
                    <p:cNvCxnSpPr/>
                    <p:nvPr/>
                  </p:nvCxnSpPr>
                  <p:spPr>
                    <a:xfrm>
                      <a:off x="533400" y="2525250"/>
                      <a:ext cx="4256932" cy="8735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9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26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7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8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23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4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5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21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2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203767" y="5514573"/>
                  <a:ext cx="8815683" cy="934601"/>
                  <a:chOff x="203767" y="5514573"/>
                  <a:chExt cx="8815683" cy="934601"/>
                </a:xfrm>
              </p:grpSpPr>
              <p:grpSp>
                <p:nvGrpSpPr>
                  <p:cNvPr id="132" name="Группа 131"/>
                  <p:cNvGrpSpPr/>
                  <p:nvPr/>
                </p:nvGrpSpPr>
                <p:grpSpPr>
                  <a:xfrm>
                    <a:off x="203767" y="5514573"/>
                    <a:ext cx="4648200" cy="934601"/>
                    <a:chOff x="142384" y="5709504"/>
                    <a:chExt cx="4648200" cy="934601"/>
                  </a:xfrm>
                </p:grpSpPr>
                <p:cxnSp>
                  <p:nvCxnSpPr>
                    <p:cNvPr id="21" name="Прямая соединительная линия 20"/>
                    <p:cNvCxnSpPr/>
                    <p:nvPr/>
                  </p:nvCxnSpPr>
                  <p:spPr>
                    <a:xfrm>
                      <a:off x="142384" y="6475499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19635" y="5777330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2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0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24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70376" y="5709504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31" name="Прямоугольник 130"/>
                    <p:cNvSpPr/>
                    <p:nvPr/>
                  </p:nvSpPr>
                  <p:spPr>
                    <a:xfrm>
                      <a:off x="3141756" y="6320059"/>
                      <a:ext cx="514696" cy="1554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64" name="Группа 163"/>
                  <p:cNvGrpSpPr/>
                  <p:nvPr/>
                </p:nvGrpSpPr>
                <p:grpSpPr>
                  <a:xfrm>
                    <a:off x="4821650" y="6127603"/>
                    <a:ext cx="4197800" cy="168702"/>
                    <a:chOff x="4851216" y="6118425"/>
                    <a:chExt cx="4197800" cy="168702"/>
                  </a:xfrm>
                </p:grpSpPr>
                <p:grpSp>
                  <p:nvGrpSpPr>
                    <p:cNvPr id="143" name="Группа 142"/>
                    <p:cNvGrpSpPr/>
                    <p:nvPr/>
                  </p:nvGrpSpPr>
                  <p:grpSpPr>
                    <a:xfrm>
                      <a:off x="4851216" y="6118425"/>
                      <a:ext cx="4197800" cy="158941"/>
                      <a:chOff x="4789833" y="6313356"/>
                      <a:chExt cx="4197800" cy="158941"/>
                    </a:xfrm>
                  </p:grpSpPr>
                  <p:cxnSp>
                    <p:nvCxnSpPr>
                      <p:cNvPr id="134" name="Прямая соединительная линия 133"/>
                      <p:cNvCxnSpPr/>
                      <p:nvPr/>
                    </p:nvCxnSpPr>
                    <p:spPr>
                      <a:xfrm>
                        <a:off x="4789833" y="6472297"/>
                        <a:ext cx="4197800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0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1" name="Прямоугольник 140"/>
                      <p:cNvSpPr/>
                      <p:nvPr/>
                    </p:nvSpPr>
                    <p:spPr>
                      <a:xfrm>
                        <a:off x="5522614" y="6313356"/>
                        <a:ext cx="514696" cy="1554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7745965" y="6131687"/>
                      <a:ext cx="514696" cy="1554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878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ru-RU" dirty="0" smtClean="0"/>
              <a:t>Назовите средства выразительности музыки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69507672"/>
              </p:ext>
            </p:extLst>
          </p:nvPr>
        </p:nvGraphicFramePr>
        <p:xfrm>
          <a:off x="1600200" y="1981200"/>
          <a:ext cx="5943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Блок-схема: процесс 3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7400" y="1536174"/>
            <a:ext cx="5029200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«Вначале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был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ритм»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Тема урока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Цель урока – понять, </a:t>
            </a:r>
            <a:br>
              <a:rPr lang="ru-RU" dirty="0" smtClean="0"/>
            </a:br>
            <a:r>
              <a:rPr lang="ru-RU" dirty="0" smtClean="0"/>
              <a:t>почему ритм был вначале</a:t>
            </a:r>
          </a:p>
        </p:txBody>
      </p:sp>
      <p:pic>
        <p:nvPicPr>
          <p:cNvPr id="12" name="Picture 2" descr="C:\Users\Палецких Елена\Desktop\Вначале был ритм\Рисунок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4" y="1911164"/>
            <a:ext cx="7669213" cy="4310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алецких Елена\Desktop\kids-running-vector-11599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374" y="2971800"/>
            <a:ext cx="5155675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Задача урока – убедиться </a:t>
            </a:r>
            <a:r>
              <a:rPr lang="ru-RU" dirty="0" smtClean="0"/>
              <a:t>в справедливости утверждения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4191000" y="1752600"/>
            <a:ext cx="4800600" cy="2057400"/>
          </a:xfrm>
          <a:prstGeom prst="cloudCallout">
            <a:avLst>
              <a:gd name="adj1" fmla="val -29878"/>
              <a:gd name="adj2" fmla="val 68272"/>
            </a:avLst>
          </a:prstGeom>
          <a:gradFill>
            <a:gsLst>
              <a:gs pos="25000">
                <a:schemeClr val="accent5">
                  <a:tint val="50000"/>
                  <a:satMod val="300000"/>
                </a:schemeClr>
              </a:gs>
              <a:gs pos="100000">
                <a:schemeClr val="bg1"/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Движение – это жизнь!</a:t>
            </a:r>
            <a:endParaRPr lang="ru-RU" sz="4400" dirty="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771097" y="1911164"/>
            <a:ext cx="3011695" cy="3025226"/>
            <a:chOff x="4114800" y="1633393"/>
            <a:chExt cx="3011695" cy="3025226"/>
          </a:xfrm>
        </p:grpSpPr>
        <p:pic>
          <p:nvPicPr>
            <p:cNvPr id="1030" name="Picture 6" descr="C:\Users\Палецких Елена\Desktop\o_1bjnm2mhh1ocivld18ooad91ip7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1" y="1633393"/>
              <a:ext cx="3011694" cy="19480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714" name="Text Box 18"/>
            <p:cNvSpPr txBox="1">
              <a:spLocks noChangeArrowheads="1"/>
            </p:cNvSpPr>
            <p:nvPr/>
          </p:nvSpPr>
          <p:spPr bwMode="auto">
            <a:xfrm>
              <a:off x="4114800" y="3581401"/>
              <a:ext cx="3011695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itchFamily="18" charset="0"/>
                </a:rPr>
                <a:t>Смена времени суток</a:t>
              </a:r>
              <a:endParaRPr lang="ru-RU" altLang="ru-RU" dirty="0">
                <a:solidFill>
                  <a:srgbClr val="660066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886198" y="3859171"/>
            <a:ext cx="1612077" cy="2258065"/>
            <a:chOff x="3810000" y="4264074"/>
            <a:chExt cx="1612077" cy="2258065"/>
          </a:xfrm>
        </p:grpSpPr>
        <p:pic>
          <p:nvPicPr>
            <p:cNvPr id="1032" name="Picture 8" descr="C:\Users\Палецких Елена\Desktop\0dfda33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264074"/>
              <a:ext cx="1612077" cy="11808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715" name="Text Box 19"/>
            <p:cNvSpPr txBox="1">
              <a:spLocks noChangeArrowheads="1"/>
            </p:cNvSpPr>
            <p:nvPr/>
          </p:nvSpPr>
          <p:spPr bwMode="auto">
            <a:xfrm>
              <a:off x="3810000" y="5444921"/>
              <a:ext cx="1612076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>
                  <a:solidFill>
                    <a:srgbClr val="660066"/>
                  </a:solidFill>
                  <a:cs typeface="Times New Roman" pitchFamily="18" charset="0"/>
                </a:rPr>
                <a:t>Биение сердца</a:t>
              </a:r>
            </a:p>
          </p:txBody>
        </p:sp>
      </p:grpSp>
      <p:sp>
        <p:nvSpPr>
          <p:cNvPr id="59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В каких явлениях окружающего мира проявляется ритм?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68913" y="1911164"/>
            <a:ext cx="3288687" cy="3025225"/>
            <a:chOff x="461743" y="1633393"/>
            <a:chExt cx="3288687" cy="3025225"/>
          </a:xfrm>
        </p:grpSpPr>
        <p:pic>
          <p:nvPicPr>
            <p:cNvPr id="15" name="Picture 5" descr="C:\Users\Палецких Елена\Desktop\maxresdefault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0" r="2127"/>
            <a:stretch/>
          </p:blipFill>
          <p:spPr bwMode="auto">
            <a:xfrm>
              <a:off x="461744" y="1633393"/>
              <a:ext cx="3288686" cy="19480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1743" y="3581400"/>
              <a:ext cx="3288685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itchFamily="18" charset="0"/>
                </a:rPr>
                <a:t>Смена времён </a:t>
              </a:r>
              <a:r>
                <a:rPr lang="ru-RU" altLang="ru-RU" dirty="0">
                  <a:solidFill>
                    <a:srgbClr val="660066"/>
                  </a:solidFill>
                  <a:cs typeface="Times New Roman" pitchFamily="18" charset="0"/>
                </a:rPr>
                <a:t>года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9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Назовите коренные </a:t>
            </a:r>
            <a:r>
              <a:rPr lang="ru-RU" dirty="0"/>
              <a:t>свойства </a:t>
            </a:r>
            <a:r>
              <a:rPr lang="ru-RU" dirty="0" smtClean="0"/>
              <a:t>ритма</a:t>
            </a:r>
            <a:endParaRPr lang="ru-RU" dirty="0"/>
          </a:p>
        </p:txBody>
      </p:sp>
      <p:pic>
        <p:nvPicPr>
          <p:cNvPr id="6" name="Picture 2" descr="C:\Users\Палецких Елена\Desktop\ЗДОРОВЬЕ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573" y="1911164"/>
            <a:ext cx="360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алецких Елена\Desktop\ЗДОРОВЬЕ\ancient-greek-vase_6221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628" y="1911164"/>
            <a:ext cx="16758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0573" y="4876800"/>
            <a:ext cx="584285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Порядок и симметрия</a:t>
            </a:r>
            <a:endParaRPr lang="ru-RU" sz="3200" dirty="0">
              <a:solidFill>
                <a:srgbClr val="660066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CC"/>
      </a:hlink>
      <a:folHlink>
        <a:srgbClr val="006666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11324</TotalTime>
  <Words>611</Words>
  <Application>Microsoft Office PowerPoint</Application>
  <PresentationFormat>Экран (4:3)</PresentationFormat>
  <Paragraphs>161</Paragraphs>
  <Slides>28</Slides>
  <Notes>11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Джордж Гершвин «Хлопай в ладоши»</vt:lpstr>
      <vt:lpstr>Назовите средства выразительности музыки</vt:lpstr>
      <vt:lpstr>Тема урока</vt:lpstr>
      <vt:lpstr>Цель урока – понять,  почему ритм был вначале</vt:lpstr>
      <vt:lpstr>Задача урока – убедиться в справедливости утверждения</vt:lpstr>
      <vt:lpstr>В каких явлениях окружающего мира проявляется ритм?</vt:lpstr>
      <vt:lpstr>Назовите коренные свойства ритма</vt:lpstr>
      <vt:lpstr>Что такое ритм в музыке?</vt:lpstr>
      <vt:lpstr>Какие жанры музыки связаны с движением?</vt:lpstr>
      <vt:lpstr>Иоганн Штраус «Сказки Венского леса»</vt:lpstr>
      <vt:lpstr>В чём состоят особенности ритма вальса?</vt:lpstr>
      <vt:lpstr>Определите танец по ритму</vt:lpstr>
      <vt:lpstr>Определите танец по ритму</vt:lpstr>
      <vt:lpstr>Определите танец по ритму</vt:lpstr>
      <vt:lpstr>Определите танец по ритму</vt:lpstr>
      <vt:lpstr>Задание 1. Соотнесите названия песен с их ритмом</vt:lpstr>
      <vt:lpstr>Задание 2. «Зашифруйте» ритм песни</vt:lpstr>
      <vt:lpstr>Гимнастика для глаз Следите за движущимся шариком</vt:lpstr>
      <vt:lpstr>Проверьте правильность выполнения Задания 3. </vt:lpstr>
      <vt:lpstr>Проверьте правильность выполнения Задания 3. </vt:lpstr>
      <vt:lpstr>Проверьте правильность выполнения Задания 3. </vt:lpstr>
      <vt:lpstr>Подведём итоги</vt:lpstr>
      <vt:lpstr>К чему побуждает человека ритм?</vt:lpstr>
      <vt:lpstr>Домашнее задание: создайте свою ритмическую композицию</vt:lpstr>
      <vt:lpstr>Что вы делали на уроке с удовольствием?</vt:lpstr>
      <vt:lpstr>Какой смайлик соответствует вашему настроению?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Вначале был ритм</dc:subject>
  <dc:creator>Палецких Е.В.</dc:creator>
  <cp:lastModifiedBy>Палецких Елена</cp:lastModifiedBy>
  <cp:revision>973</cp:revision>
  <cp:lastPrinted>1601-01-01T00:00:00Z</cp:lastPrinted>
  <dcterms:created xsi:type="dcterms:W3CDTF">1601-01-01T00:00:00Z</dcterms:created>
  <dcterms:modified xsi:type="dcterms:W3CDTF">2021-09-01T11:00:48Z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